
<file path=[Content_Types].xml><?xml version="1.0" encoding="utf-8"?>
<Types xmlns="http://schemas.openxmlformats.org/package/2006/content-types">
  <Default Extension="jpg" ContentType="image/jpeg"/>
  <Default Extension="mkv" ContentType="video/unknown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07" r:id="rId1"/>
  </p:sldMasterIdLst>
  <p:notesMasterIdLst>
    <p:notesMasterId r:id="rId105"/>
  </p:notesMasterIdLst>
  <p:sldIdLst>
    <p:sldId id="477" r:id="rId2"/>
    <p:sldId id="256" r:id="rId3"/>
    <p:sldId id="257" r:id="rId4"/>
    <p:sldId id="474" r:id="rId5"/>
    <p:sldId id="349" r:id="rId6"/>
    <p:sldId id="288" r:id="rId7"/>
    <p:sldId id="380" r:id="rId8"/>
    <p:sldId id="400" r:id="rId9"/>
    <p:sldId id="342" r:id="rId10"/>
    <p:sldId id="399" r:id="rId11"/>
    <p:sldId id="330" r:id="rId12"/>
    <p:sldId id="475" r:id="rId13"/>
    <p:sldId id="258" r:id="rId14"/>
    <p:sldId id="350" r:id="rId15"/>
    <p:sldId id="386" r:id="rId16"/>
    <p:sldId id="437" r:id="rId17"/>
    <p:sldId id="438" r:id="rId18"/>
    <p:sldId id="260" r:id="rId19"/>
    <p:sldId id="334" r:id="rId20"/>
    <p:sldId id="401" r:id="rId21"/>
    <p:sldId id="280" r:id="rId22"/>
    <p:sldId id="387" r:id="rId23"/>
    <p:sldId id="392" r:id="rId24"/>
    <p:sldId id="402" r:id="rId25"/>
    <p:sldId id="426" r:id="rId26"/>
    <p:sldId id="337" r:id="rId27"/>
    <p:sldId id="461" r:id="rId28"/>
    <p:sldId id="462" r:id="rId29"/>
    <p:sldId id="454" r:id="rId30"/>
    <p:sldId id="393" r:id="rId31"/>
    <p:sldId id="439" r:id="rId32"/>
    <p:sldId id="441" r:id="rId33"/>
    <p:sldId id="403" r:id="rId34"/>
    <p:sldId id="368" r:id="rId35"/>
    <p:sldId id="344" r:id="rId36"/>
    <p:sldId id="442" r:id="rId37"/>
    <p:sldId id="404" r:id="rId38"/>
    <p:sldId id="449" r:id="rId39"/>
    <p:sldId id="388" r:id="rId40"/>
    <p:sldId id="448" r:id="rId41"/>
    <p:sldId id="453" r:id="rId42"/>
    <p:sldId id="472" r:id="rId43"/>
    <p:sldId id="473" r:id="rId44"/>
    <p:sldId id="428" r:id="rId45"/>
    <p:sldId id="345" r:id="rId46"/>
    <p:sldId id="275" r:id="rId47"/>
    <p:sldId id="295" r:id="rId48"/>
    <p:sldId id="272" r:id="rId49"/>
    <p:sldId id="372" r:id="rId50"/>
    <p:sldId id="356" r:id="rId51"/>
    <p:sldId id="430" r:id="rId52"/>
    <p:sldId id="367" r:id="rId53"/>
    <p:sldId id="450" r:id="rId54"/>
    <p:sldId id="336" r:id="rId55"/>
    <p:sldId id="405" r:id="rId56"/>
    <p:sldId id="409" r:id="rId57"/>
    <p:sldId id="298" r:id="rId58"/>
    <p:sldId id="464" r:id="rId59"/>
    <p:sldId id="465" r:id="rId60"/>
    <p:sldId id="466" r:id="rId61"/>
    <p:sldId id="467" r:id="rId62"/>
    <p:sldId id="476" r:id="rId63"/>
    <p:sldId id="457" r:id="rId64"/>
    <p:sldId id="458" r:id="rId65"/>
    <p:sldId id="460" r:id="rId66"/>
    <p:sldId id="459" r:id="rId67"/>
    <p:sldId id="407" r:id="rId68"/>
    <p:sldId id="397" r:id="rId69"/>
    <p:sldId id="408" r:id="rId70"/>
    <p:sldId id="443" r:id="rId71"/>
    <p:sldId id="303" r:id="rId72"/>
    <p:sldId id="360" r:id="rId73"/>
    <p:sldId id="468" r:id="rId74"/>
    <p:sldId id="469" r:id="rId75"/>
    <p:sldId id="470" r:id="rId76"/>
    <p:sldId id="471" r:id="rId77"/>
    <p:sldId id="411" r:id="rId78"/>
    <p:sldId id="365" r:id="rId79"/>
    <p:sldId id="429" r:id="rId80"/>
    <p:sldId id="432" r:id="rId81"/>
    <p:sldId id="282" r:id="rId82"/>
    <p:sldId id="314" r:id="rId83"/>
    <p:sldId id="440" r:id="rId84"/>
    <p:sldId id="374" r:id="rId85"/>
    <p:sldId id="415" r:id="rId86"/>
    <p:sldId id="416" r:id="rId87"/>
    <p:sldId id="302" r:id="rId88"/>
    <p:sldId id="376" r:id="rId89"/>
    <p:sldId id="444" r:id="rId90"/>
    <p:sldId id="433" r:id="rId91"/>
    <p:sldId id="373" r:id="rId92"/>
    <p:sldId id="383" r:id="rId93"/>
    <p:sldId id="274" r:id="rId94"/>
    <p:sldId id="279" r:id="rId95"/>
    <p:sldId id="413" r:id="rId96"/>
    <p:sldId id="414" r:id="rId97"/>
    <p:sldId id="366" r:id="rId98"/>
    <p:sldId id="305" r:id="rId99"/>
    <p:sldId id="265" r:id="rId100"/>
    <p:sldId id="326" r:id="rId101"/>
    <p:sldId id="445" r:id="rId102"/>
    <p:sldId id="446" r:id="rId103"/>
    <p:sldId id="362" r:id="rId10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" id="{4E02CC2C-CBBA-462B-8D12-B2863AEE9BF4}">
          <p14:sldIdLst>
            <p14:sldId id="477"/>
            <p14:sldId id="256"/>
            <p14:sldId id="257"/>
            <p14:sldId id="474"/>
            <p14:sldId id="349"/>
            <p14:sldId id="288"/>
            <p14:sldId id="380"/>
            <p14:sldId id="400"/>
            <p14:sldId id="342"/>
            <p14:sldId id="399"/>
            <p14:sldId id="330"/>
          </p14:sldIdLst>
        </p14:section>
        <p14:section name="Talk w/ Matt" id="{912BC49D-F60C-44A3-9153-A841890E8983}">
          <p14:sldIdLst>
            <p14:sldId id="475"/>
            <p14:sldId id="258"/>
            <p14:sldId id="350"/>
            <p14:sldId id="386"/>
            <p14:sldId id="437"/>
            <p14:sldId id="438"/>
          </p14:sldIdLst>
        </p14:section>
        <p14:section name="Methodology" id="{30AC367C-5069-47AA-8FF2-8FD456C5B4C9}">
          <p14:sldIdLst>
            <p14:sldId id="260"/>
            <p14:sldId id="334"/>
            <p14:sldId id="401"/>
          </p14:sldIdLst>
        </p14:section>
        <p14:section name="Q1" id="{1088C7F3-5B2F-42F3-BEF9-EDA3288C8C07}">
          <p14:sldIdLst>
            <p14:sldId id="280"/>
            <p14:sldId id="387"/>
            <p14:sldId id="392"/>
            <p14:sldId id="402"/>
            <p14:sldId id="426"/>
            <p14:sldId id="337"/>
            <p14:sldId id="461"/>
            <p14:sldId id="462"/>
            <p14:sldId id="454"/>
            <p14:sldId id="393"/>
            <p14:sldId id="439"/>
          </p14:sldIdLst>
        </p14:section>
        <p14:section name="High Stakes" id="{95807FFF-66ED-462F-8AB8-5E2B1211F51F}">
          <p14:sldIdLst>
            <p14:sldId id="441"/>
            <p14:sldId id="403"/>
            <p14:sldId id="368"/>
            <p14:sldId id="344"/>
          </p14:sldIdLst>
        </p14:section>
        <p14:section name="Licenses" id="{854FBDCC-84E3-4AFB-9033-11AD90671175}">
          <p14:sldIdLst>
            <p14:sldId id="442"/>
            <p14:sldId id="404"/>
            <p14:sldId id="449"/>
            <p14:sldId id="388"/>
            <p14:sldId id="448"/>
          </p14:sldIdLst>
        </p14:section>
        <p14:section name="What is engineering" id="{90509102-F86F-441A-9677-F4235BCB3E03}">
          <p14:sldIdLst>
            <p14:sldId id="453"/>
            <p14:sldId id="472"/>
            <p14:sldId id="473"/>
            <p14:sldId id="428"/>
            <p14:sldId id="345"/>
          </p14:sldIdLst>
        </p14:section>
        <p14:section name="Craftsmanship" id="{A2F173E1-CF1F-4D69-9577-C7F079100BF0}">
          <p14:sldIdLst>
            <p14:sldId id="275"/>
            <p14:sldId id="295"/>
          </p14:sldIdLst>
        </p14:section>
        <p14:section name="Q2" id="{2D9AA6E8-CB19-4660-B76B-D905728987CB}">
          <p14:sldIdLst>
            <p14:sldId id="272"/>
            <p14:sldId id="372"/>
            <p14:sldId id="356"/>
            <p14:sldId id="430"/>
            <p14:sldId id="367"/>
          </p14:sldIdLst>
        </p14:section>
        <p14:section name="Waterfall sequence" id="{BB62A93B-9A3A-4471-BF75-603CD6994469}">
          <p14:sldIdLst>
            <p14:sldId id="450"/>
            <p14:sldId id="336"/>
            <p14:sldId id="405"/>
          </p14:sldIdLst>
        </p14:section>
        <p14:section name="Software is unpredictable" id="{BB54A9E5-4BD3-4281-8F14-FADD2C813569}">
          <p14:sldIdLst>
            <p14:sldId id="409"/>
            <p14:sldId id="298"/>
          </p14:sldIdLst>
        </p14:section>
        <p14:section name="EE" id="{B984FFEA-F56A-4047-A200-8299FF0A9BFE}">
          <p14:sldIdLst>
            <p14:sldId id="464"/>
            <p14:sldId id="465"/>
            <p14:sldId id="466"/>
            <p14:sldId id="467"/>
          </p14:sldIdLst>
        </p14:section>
        <p14:section name="Kludge" id="{F3B7696C-2E2C-4AC9-8145-EC429D5B862E}">
          <p14:sldIdLst>
            <p14:sldId id="476"/>
            <p14:sldId id="457"/>
            <p14:sldId id="458"/>
            <p14:sldId id="460"/>
            <p14:sldId id="459"/>
          </p14:sldIdLst>
        </p14:section>
        <p14:section name="Rocks" id="{39EFB113-7790-4D5F-B6FC-45B9C404C88B}">
          <p14:sldIdLst>
            <p14:sldId id="407"/>
            <p14:sldId id="397"/>
            <p14:sldId id="408"/>
          </p14:sldIdLst>
        </p14:section>
        <p14:section name="FEA" id="{88F61CA9-E1BB-45CE-B330-89A6449BA24A}">
          <p14:sldIdLst>
            <p14:sldId id="443"/>
            <p14:sldId id="303"/>
          </p14:sldIdLst>
        </p14:section>
        <p14:section name="Rigor" id="{0FE534C1-FC40-40C4-AC0B-9B453734FF93}">
          <p14:sldIdLst>
            <p14:sldId id="360"/>
          </p14:sldIdLst>
        </p14:section>
        <p14:section name="Chem" id="{678DA197-EBAC-4425-96C0-4A6EF149B2F7}">
          <p14:sldIdLst>
            <p14:sldId id="468"/>
            <p14:sldId id="469"/>
            <p14:sldId id="470"/>
            <p14:sldId id="471"/>
            <p14:sldId id="411"/>
            <p14:sldId id="365"/>
          </p14:sldIdLst>
        </p14:section>
        <p14:section name="What's Different?" id="{BF417A2C-2F4F-41C2-9544-3F0E2F8BE3FC}">
          <p14:sldIdLst>
            <p14:sldId id="429"/>
            <p14:sldId id="432"/>
            <p14:sldId id="282"/>
            <p14:sldId id="314"/>
            <p14:sldId id="440"/>
            <p14:sldId id="374"/>
            <p14:sldId id="415"/>
            <p14:sldId id="416"/>
            <p14:sldId id="302"/>
            <p14:sldId id="376"/>
            <p14:sldId id="444"/>
            <p14:sldId id="433"/>
            <p14:sldId id="373"/>
            <p14:sldId id="383"/>
          </p14:sldIdLst>
        </p14:section>
        <p14:section name="Q3" id="{BA636680-F1B0-45DD-8264-E2947F095450}">
          <p14:sldIdLst>
            <p14:sldId id="274"/>
            <p14:sldId id="279"/>
            <p14:sldId id="413"/>
            <p14:sldId id="414"/>
            <p14:sldId id="366"/>
            <p14:sldId id="305"/>
            <p14:sldId id="265"/>
          </p14:sldIdLst>
        </p14:section>
        <p14:section name="Conclusions" id="{FEAE1C37-EC27-4980-9BB4-7DFE43E3DD54}">
          <p14:sldIdLst>
            <p14:sldId id="326"/>
            <p14:sldId id="445"/>
            <p14:sldId id="446"/>
            <p14:sldId id="362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4E54300-D5BA-43A9-B8C8-3AECD0D08CDE}" v="68" dt="2023-09-11T02:13:37.79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6" autoAdjust="0"/>
    <p:restoredTop sz="94700" autoAdjust="0"/>
  </p:normalViewPr>
  <p:slideViewPr>
    <p:cSldViewPr snapToGrid="0">
      <p:cViewPr varScale="1">
        <p:scale>
          <a:sx n="78" d="100"/>
          <a:sy n="78" d="100"/>
        </p:scale>
        <p:origin x="317" y="62"/>
      </p:cViewPr>
      <p:guideLst/>
    </p:cSldViewPr>
  </p:slideViewPr>
  <p:outlineViewPr>
    <p:cViewPr>
      <p:scale>
        <a:sx n="33" d="100"/>
        <a:sy n="33" d="100"/>
      </p:scale>
      <p:origin x="0" y="-3486"/>
    </p:cViewPr>
  </p:outlin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78" d="100"/>
          <a:sy n="78" d="100"/>
        </p:scale>
        <p:origin x="199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07" Type="http://schemas.openxmlformats.org/officeDocument/2006/relationships/viewProps" Target="viewProps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theme" Target="theme/theme1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tableStyles" Target="tableStyles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microsoft.com/office/2016/11/relationships/changesInfo" Target="changesInfos/changesInfo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illel Wayne" userId="7e5188e64ff71f3a" providerId="LiveId" clId="{14E54300-D5BA-43A9-B8C8-3AECD0D08CDE}"/>
    <pc:docChg chg="undo custSel addSld delSld modSld sldOrd modSection">
      <pc:chgData name="Hillel Wayne" userId="7e5188e64ff71f3a" providerId="LiveId" clId="{14E54300-D5BA-43A9-B8C8-3AECD0D08CDE}" dt="2023-09-11T02:13:37.793" v="2053"/>
      <pc:docMkLst>
        <pc:docMk/>
      </pc:docMkLst>
      <pc:sldChg chg="modNotesTx">
        <pc:chgData name="Hillel Wayne" userId="7e5188e64ff71f3a" providerId="LiveId" clId="{14E54300-D5BA-43A9-B8C8-3AECD0D08CDE}" dt="2023-09-10T09:38:34.924" v="630" actId="20577"/>
        <pc:sldMkLst>
          <pc:docMk/>
          <pc:sldMk cId="1387321765" sldId="258"/>
        </pc:sldMkLst>
      </pc:sldChg>
      <pc:sldChg chg="addSp modSp mod modAnim modNotesTx">
        <pc:chgData name="Hillel Wayne" userId="7e5188e64ff71f3a" providerId="LiveId" clId="{14E54300-D5BA-43A9-B8C8-3AECD0D08CDE}" dt="2023-09-11T02:13:37.793" v="2053"/>
        <pc:sldMkLst>
          <pc:docMk/>
          <pc:sldMk cId="2320606430" sldId="275"/>
        </pc:sldMkLst>
        <pc:spChg chg="add mod ord">
          <ac:chgData name="Hillel Wayne" userId="7e5188e64ff71f3a" providerId="LiveId" clId="{14E54300-D5BA-43A9-B8C8-3AECD0D08CDE}" dt="2023-09-11T02:13:12.999" v="2050" actId="167"/>
          <ac:spMkLst>
            <pc:docMk/>
            <pc:sldMk cId="2320606430" sldId="275"/>
            <ac:spMk id="3" creationId="{C128E275-23B7-BD6D-2504-EE7EFB5145FB}"/>
          </ac:spMkLst>
        </pc:spChg>
      </pc:sldChg>
      <pc:sldChg chg="modNotesTx">
        <pc:chgData name="Hillel Wayne" userId="7e5188e64ff71f3a" providerId="LiveId" clId="{14E54300-D5BA-43A9-B8C8-3AECD0D08CDE}" dt="2023-09-10T09:37:16.360" v="501" actId="20577"/>
        <pc:sldMkLst>
          <pc:docMk/>
          <pc:sldMk cId="2537125015" sldId="295"/>
        </pc:sldMkLst>
      </pc:sldChg>
      <pc:sldChg chg="modNotesTx">
        <pc:chgData name="Hillel Wayne" userId="7e5188e64ff71f3a" providerId="LiveId" clId="{14E54300-D5BA-43A9-B8C8-3AECD0D08CDE}" dt="2023-09-10T14:46:58.121" v="1553"/>
        <pc:sldMkLst>
          <pc:docMk/>
          <pc:sldMk cId="1425636598" sldId="302"/>
        </pc:sldMkLst>
      </pc:sldChg>
      <pc:sldChg chg="addSp delSp modSp mod modNotesTx">
        <pc:chgData name="Hillel Wayne" userId="7e5188e64ff71f3a" providerId="LiveId" clId="{14E54300-D5BA-43A9-B8C8-3AECD0D08CDE}" dt="2023-09-10T15:13:32.012" v="2025" actId="1076"/>
        <pc:sldMkLst>
          <pc:docMk/>
          <pc:sldMk cId="1836684419" sldId="305"/>
        </pc:sldMkLst>
        <pc:spChg chg="del">
          <ac:chgData name="Hillel Wayne" userId="7e5188e64ff71f3a" providerId="LiveId" clId="{14E54300-D5BA-43A9-B8C8-3AECD0D08CDE}" dt="2023-09-10T15:13:26.724" v="2023" actId="478"/>
          <ac:spMkLst>
            <pc:docMk/>
            <pc:sldMk cId="1836684419" sldId="305"/>
            <ac:spMk id="4" creationId="{32B71B83-B932-1D44-CC24-4A056BDF36D7}"/>
          </ac:spMkLst>
        </pc:spChg>
        <pc:spChg chg="add mod">
          <ac:chgData name="Hillel Wayne" userId="7e5188e64ff71f3a" providerId="LiveId" clId="{14E54300-D5BA-43A9-B8C8-3AECD0D08CDE}" dt="2023-09-10T15:13:26.724" v="2023" actId="478"/>
          <ac:spMkLst>
            <pc:docMk/>
            <pc:sldMk cId="1836684419" sldId="305"/>
            <ac:spMk id="5" creationId="{E3D4A7B5-C64E-4607-4478-3298AA11387B}"/>
          </ac:spMkLst>
        </pc:spChg>
        <pc:picChg chg="add mod">
          <ac:chgData name="Hillel Wayne" userId="7e5188e64ff71f3a" providerId="LiveId" clId="{14E54300-D5BA-43A9-B8C8-3AECD0D08CDE}" dt="2023-09-10T15:13:32.012" v="2025" actId="1076"/>
          <ac:picMkLst>
            <pc:docMk/>
            <pc:sldMk cId="1836684419" sldId="305"/>
            <ac:picMk id="7" creationId="{52182FF2-E13F-A9D2-8BDB-0F79E10BAD8C}"/>
          </ac:picMkLst>
        </pc:picChg>
      </pc:sldChg>
      <pc:sldChg chg="modNotesTx">
        <pc:chgData name="Hillel Wayne" userId="7e5188e64ff71f3a" providerId="LiveId" clId="{14E54300-D5BA-43A9-B8C8-3AECD0D08CDE}" dt="2023-09-10T09:47:57.327" v="1352" actId="20577"/>
        <pc:sldMkLst>
          <pc:docMk/>
          <pc:sldMk cId="3872629575" sldId="334"/>
        </pc:sldMkLst>
      </pc:sldChg>
      <pc:sldChg chg="modNotesTx">
        <pc:chgData name="Hillel Wayne" userId="7e5188e64ff71f3a" providerId="LiveId" clId="{14E54300-D5BA-43A9-B8C8-3AECD0D08CDE}" dt="2023-09-10T09:44:26.941" v="798" actId="20577"/>
        <pc:sldMkLst>
          <pc:docMk/>
          <pc:sldMk cId="1647037182" sldId="337"/>
        </pc:sldMkLst>
      </pc:sldChg>
      <pc:sldChg chg="modNotesTx">
        <pc:chgData name="Hillel Wayne" userId="7e5188e64ff71f3a" providerId="LiveId" clId="{14E54300-D5BA-43A9-B8C8-3AECD0D08CDE}" dt="2023-09-10T09:47:32.534" v="1351" actId="20577"/>
        <pc:sldMkLst>
          <pc:docMk/>
          <pc:sldMk cId="2675778888" sldId="344"/>
        </pc:sldMkLst>
      </pc:sldChg>
      <pc:sldChg chg="modNotesTx">
        <pc:chgData name="Hillel Wayne" userId="7e5188e64ff71f3a" providerId="LiveId" clId="{14E54300-D5BA-43A9-B8C8-3AECD0D08CDE}" dt="2023-09-10T09:36:28.248" v="422" actId="20577"/>
        <pc:sldMkLst>
          <pc:docMk/>
          <pc:sldMk cId="2746879356" sldId="368"/>
        </pc:sldMkLst>
      </pc:sldChg>
      <pc:sldChg chg="addSp modSp mod modAnim modNotesTx">
        <pc:chgData name="Hillel Wayne" userId="7e5188e64ff71f3a" providerId="LiveId" clId="{14E54300-D5BA-43A9-B8C8-3AECD0D08CDE}" dt="2023-09-10T14:48:26.032" v="1595" actId="20577"/>
        <pc:sldMkLst>
          <pc:docMk/>
          <pc:sldMk cId="1772683896" sldId="376"/>
        </pc:sldMkLst>
        <pc:spChg chg="add mod">
          <ac:chgData name="Hillel Wayne" userId="7e5188e64ff71f3a" providerId="LiveId" clId="{14E54300-D5BA-43A9-B8C8-3AECD0D08CDE}" dt="2023-09-10T14:46:11.037" v="1548" actId="17032"/>
          <ac:spMkLst>
            <pc:docMk/>
            <pc:sldMk cId="1772683896" sldId="376"/>
            <ac:spMk id="3" creationId="{911F27AE-8EA8-1DC1-84E8-E322701ECB27}"/>
          </ac:spMkLst>
        </pc:spChg>
      </pc:sldChg>
      <pc:sldChg chg="modAnim">
        <pc:chgData name="Hillel Wayne" userId="7e5188e64ff71f3a" providerId="LiveId" clId="{14E54300-D5BA-43A9-B8C8-3AECD0D08CDE}" dt="2023-09-11T01:15:55.582" v="2033"/>
        <pc:sldMkLst>
          <pc:docMk/>
          <pc:sldMk cId="1426516839" sldId="380"/>
        </pc:sldMkLst>
      </pc:sldChg>
      <pc:sldChg chg="del">
        <pc:chgData name="Hillel Wayne" userId="7e5188e64ff71f3a" providerId="LiveId" clId="{14E54300-D5BA-43A9-B8C8-3AECD0D08CDE}" dt="2023-09-05T22:40:49.230" v="0" actId="47"/>
        <pc:sldMkLst>
          <pc:docMk/>
          <pc:sldMk cId="289647554" sldId="381"/>
        </pc:sldMkLst>
      </pc:sldChg>
      <pc:sldChg chg="del">
        <pc:chgData name="Hillel Wayne" userId="7e5188e64ff71f3a" providerId="LiveId" clId="{14E54300-D5BA-43A9-B8C8-3AECD0D08CDE}" dt="2023-09-10T13:53:33.576" v="1523" actId="47"/>
        <pc:sldMkLst>
          <pc:docMk/>
          <pc:sldMk cId="2114376673" sldId="385"/>
        </pc:sldMkLst>
      </pc:sldChg>
      <pc:sldChg chg="modSp mod modNotesTx">
        <pc:chgData name="Hillel Wayne" userId="7e5188e64ff71f3a" providerId="LiveId" clId="{14E54300-D5BA-43A9-B8C8-3AECD0D08CDE}" dt="2023-09-10T09:48:09.362" v="1386" actId="20577"/>
        <pc:sldMkLst>
          <pc:docMk/>
          <pc:sldMk cId="1243077880" sldId="387"/>
        </pc:sldMkLst>
        <pc:spChg chg="mod">
          <ac:chgData name="Hillel Wayne" userId="7e5188e64ff71f3a" providerId="LiveId" clId="{14E54300-D5BA-43A9-B8C8-3AECD0D08CDE}" dt="2023-09-08T12:35:52.269" v="197" actId="20577"/>
          <ac:spMkLst>
            <pc:docMk/>
            <pc:sldMk cId="1243077880" sldId="387"/>
            <ac:spMk id="2" creationId="{6C54F5C3-5919-B467-80DC-2AC3A714B1E5}"/>
          </ac:spMkLst>
        </pc:spChg>
      </pc:sldChg>
      <pc:sldChg chg="addSp delSp modSp mod modAnim modNotesTx">
        <pc:chgData name="Hillel Wayne" userId="7e5188e64ff71f3a" providerId="LiveId" clId="{14E54300-D5BA-43A9-B8C8-3AECD0D08CDE}" dt="2023-09-10T09:35:09.159" v="399"/>
        <pc:sldMkLst>
          <pc:docMk/>
          <pc:sldMk cId="3446600454" sldId="392"/>
        </pc:sldMkLst>
        <pc:spChg chg="add del mod">
          <ac:chgData name="Hillel Wayne" userId="7e5188e64ff71f3a" providerId="LiveId" clId="{14E54300-D5BA-43A9-B8C8-3AECD0D08CDE}" dt="2023-09-10T09:33:05.369" v="295"/>
          <ac:spMkLst>
            <pc:docMk/>
            <pc:sldMk cId="3446600454" sldId="392"/>
            <ac:spMk id="3" creationId="{22C139AE-6D9D-716C-7EDA-536613CE0072}"/>
          </ac:spMkLst>
        </pc:spChg>
        <pc:spChg chg="add del mod">
          <ac:chgData name="Hillel Wayne" userId="7e5188e64ff71f3a" providerId="LiveId" clId="{14E54300-D5BA-43A9-B8C8-3AECD0D08CDE}" dt="2023-09-10T09:35:09.159" v="399"/>
          <ac:spMkLst>
            <pc:docMk/>
            <pc:sldMk cId="3446600454" sldId="392"/>
            <ac:spMk id="4" creationId="{574C9394-FF1D-3F85-1344-3508D6689B9D}"/>
          </ac:spMkLst>
        </pc:spChg>
        <pc:spChg chg="mod">
          <ac:chgData name="Hillel Wayne" userId="7e5188e64ff71f3a" providerId="LiveId" clId="{14E54300-D5BA-43A9-B8C8-3AECD0D08CDE}" dt="2023-09-10T09:35:08.618" v="398" actId="1076"/>
          <ac:spMkLst>
            <pc:docMk/>
            <pc:sldMk cId="3446600454" sldId="392"/>
            <ac:spMk id="28" creationId="{74CAF347-5227-57C6-F36F-2B3703A277A7}"/>
          </ac:spMkLst>
        </pc:spChg>
      </pc:sldChg>
      <pc:sldChg chg="modNotesTx">
        <pc:chgData name="Hillel Wayne" userId="7e5188e64ff71f3a" providerId="LiveId" clId="{14E54300-D5BA-43A9-B8C8-3AECD0D08CDE}" dt="2023-09-08T12:35:08.826" v="194" actId="20577"/>
        <pc:sldMkLst>
          <pc:docMk/>
          <pc:sldMk cId="1466847276" sldId="401"/>
        </pc:sldMkLst>
      </pc:sldChg>
      <pc:sldChg chg="modNotesTx">
        <pc:chgData name="Hillel Wayne" userId="7e5188e64ff71f3a" providerId="LiveId" clId="{14E54300-D5BA-43A9-B8C8-3AECD0D08CDE}" dt="2023-09-10T09:54:57.771" v="1518" actId="20577"/>
        <pc:sldMkLst>
          <pc:docMk/>
          <pc:sldMk cId="3760268807" sldId="405"/>
        </pc:sldMkLst>
      </pc:sldChg>
      <pc:sldChg chg="modSp">
        <pc:chgData name="Hillel Wayne" userId="7e5188e64ff71f3a" providerId="LiveId" clId="{14E54300-D5BA-43A9-B8C8-3AECD0D08CDE}" dt="2023-09-10T15:12:26.291" v="2022" actId="20577"/>
        <pc:sldMkLst>
          <pc:docMk/>
          <pc:sldMk cId="954482468" sldId="414"/>
        </pc:sldMkLst>
        <pc:spChg chg="mod">
          <ac:chgData name="Hillel Wayne" userId="7e5188e64ff71f3a" providerId="LiveId" clId="{14E54300-D5BA-43A9-B8C8-3AECD0D08CDE}" dt="2023-09-10T15:12:26.291" v="2022" actId="20577"/>
          <ac:spMkLst>
            <pc:docMk/>
            <pc:sldMk cId="954482468" sldId="414"/>
            <ac:spMk id="6" creationId="{29CDD8EE-3176-5D9A-0F15-E990476271A0}"/>
          </ac:spMkLst>
        </pc:spChg>
      </pc:sldChg>
      <pc:sldChg chg="mod modShow">
        <pc:chgData name="Hillel Wayne" userId="7e5188e64ff71f3a" providerId="LiveId" clId="{14E54300-D5BA-43A9-B8C8-3AECD0D08CDE}" dt="2023-09-10T14:48:35.010" v="1596" actId="729"/>
        <pc:sldMkLst>
          <pc:docMk/>
          <pc:sldMk cId="2502503376" sldId="415"/>
        </pc:sldMkLst>
      </pc:sldChg>
      <pc:sldChg chg="del">
        <pc:chgData name="Hillel Wayne" userId="7e5188e64ff71f3a" providerId="LiveId" clId="{14E54300-D5BA-43A9-B8C8-3AECD0D08CDE}" dt="2023-09-08T12:45:58.254" v="221" actId="47"/>
        <pc:sldMkLst>
          <pc:docMk/>
          <pc:sldMk cId="3887058806" sldId="418"/>
        </pc:sldMkLst>
      </pc:sldChg>
      <pc:sldChg chg="del">
        <pc:chgData name="Hillel Wayne" userId="7e5188e64ff71f3a" providerId="LiveId" clId="{14E54300-D5BA-43A9-B8C8-3AECD0D08CDE}" dt="2023-09-05T22:40:49.230" v="0" actId="47"/>
        <pc:sldMkLst>
          <pc:docMk/>
          <pc:sldMk cId="35703263" sldId="425"/>
        </pc:sldMkLst>
      </pc:sldChg>
      <pc:sldChg chg="modNotesTx">
        <pc:chgData name="Hillel Wayne" userId="7e5188e64ff71f3a" providerId="LiveId" clId="{14E54300-D5BA-43A9-B8C8-3AECD0D08CDE}" dt="2023-09-10T09:48:43.232" v="1471" actId="20577"/>
        <pc:sldMkLst>
          <pc:docMk/>
          <pc:sldMk cId="59791444" sldId="426"/>
        </pc:sldMkLst>
      </pc:sldChg>
      <pc:sldChg chg="del">
        <pc:chgData name="Hillel Wayne" userId="7e5188e64ff71f3a" providerId="LiveId" clId="{14E54300-D5BA-43A9-B8C8-3AECD0D08CDE}" dt="2023-09-08T12:56:57.188" v="283" actId="47"/>
        <pc:sldMkLst>
          <pc:docMk/>
          <pc:sldMk cId="1809074141" sldId="447"/>
        </pc:sldMkLst>
      </pc:sldChg>
      <pc:sldChg chg="modAnim">
        <pc:chgData name="Hillel Wayne" userId="7e5188e64ff71f3a" providerId="LiveId" clId="{14E54300-D5BA-43A9-B8C8-3AECD0D08CDE}" dt="2023-09-10T09:19:38.502" v="285"/>
        <pc:sldMkLst>
          <pc:docMk/>
          <pc:sldMk cId="3600506976" sldId="449"/>
        </pc:sldMkLst>
      </pc:sldChg>
      <pc:sldChg chg="del">
        <pc:chgData name="Hillel Wayne" userId="7e5188e64ff71f3a" providerId="LiveId" clId="{14E54300-D5BA-43A9-B8C8-3AECD0D08CDE}" dt="2023-09-10T14:03:32.445" v="1524" actId="47"/>
        <pc:sldMkLst>
          <pc:docMk/>
          <pc:sldMk cId="232892344" sldId="452"/>
        </pc:sldMkLst>
      </pc:sldChg>
      <pc:sldChg chg="addSp delSp modSp mod modAnim modNotesTx">
        <pc:chgData name="Hillel Wayne" userId="7e5188e64ff71f3a" providerId="LiveId" clId="{14E54300-D5BA-43A9-B8C8-3AECD0D08CDE}" dt="2023-09-10T09:47:09.813" v="1260" actId="20577"/>
        <pc:sldMkLst>
          <pc:docMk/>
          <pc:sldMk cId="969797137" sldId="454"/>
        </pc:sldMkLst>
        <pc:spChg chg="del">
          <ac:chgData name="Hillel Wayne" userId="7e5188e64ff71f3a" providerId="LiveId" clId="{14E54300-D5BA-43A9-B8C8-3AECD0D08CDE}" dt="2023-09-05T22:43:03.230" v="2" actId="478"/>
          <ac:spMkLst>
            <pc:docMk/>
            <pc:sldMk cId="969797137" sldId="454"/>
            <ac:spMk id="3" creationId="{337BCF58-6EC8-3D7B-BD6A-6ACFF2B08900}"/>
          </ac:spMkLst>
        </pc:spChg>
        <pc:picChg chg="add mod">
          <ac:chgData name="Hillel Wayne" userId="7e5188e64ff71f3a" providerId="LiveId" clId="{14E54300-D5BA-43A9-B8C8-3AECD0D08CDE}" dt="2023-09-05T22:45:34.642" v="4" actId="1037"/>
          <ac:picMkLst>
            <pc:docMk/>
            <pc:sldMk cId="969797137" sldId="454"/>
            <ac:picMk id="4" creationId="{0CC47FDF-D467-97CD-09F5-D8691AD4C8A6}"/>
          </ac:picMkLst>
        </pc:picChg>
      </pc:sldChg>
      <pc:sldChg chg="modNotesTx">
        <pc:chgData name="Hillel Wayne" userId="7e5188e64ff71f3a" providerId="LiveId" clId="{14E54300-D5BA-43A9-B8C8-3AECD0D08CDE}" dt="2023-09-10T09:46:17.822" v="1059" actId="20577"/>
        <pc:sldMkLst>
          <pc:docMk/>
          <pc:sldMk cId="273689797" sldId="461"/>
        </pc:sldMkLst>
      </pc:sldChg>
      <pc:sldChg chg="modAnim modNotesTx">
        <pc:chgData name="Hillel Wayne" userId="7e5188e64ff71f3a" providerId="LiveId" clId="{14E54300-D5BA-43A9-B8C8-3AECD0D08CDE}" dt="2023-09-10T09:46:46.572" v="1192" actId="20577"/>
        <pc:sldMkLst>
          <pc:docMk/>
          <pc:sldMk cId="560399892" sldId="462"/>
        </pc:sldMkLst>
      </pc:sldChg>
      <pc:sldChg chg="modNotesTx">
        <pc:chgData name="Hillel Wayne" userId="7e5188e64ff71f3a" providerId="LiveId" clId="{14E54300-D5BA-43A9-B8C8-3AECD0D08CDE}" dt="2023-09-10T15:02:52.499" v="1900" actId="20577"/>
        <pc:sldMkLst>
          <pc:docMk/>
          <pc:sldMk cId="215201556" sldId="464"/>
        </pc:sldMkLst>
      </pc:sldChg>
      <pc:sldChg chg="modAnim modNotesTx">
        <pc:chgData name="Hillel Wayne" userId="7e5188e64ff71f3a" providerId="LiveId" clId="{14E54300-D5BA-43A9-B8C8-3AECD0D08CDE}" dt="2023-09-10T15:04:13.255" v="1943" actId="20577"/>
        <pc:sldMkLst>
          <pc:docMk/>
          <pc:sldMk cId="3889622040" sldId="465"/>
        </pc:sldMkLst>
      </pc:sldChg>
      <pc:sldChg chg="modAnim modNotesTx">
        <pc:chgData name="Hillel Wayne" userId="7e5188e64ff71f3a" providerId="LiveId" clId="{14E54300-D5BA-43A9-B8C8-3AECD0D08CDE}" dt="2023-09-10T15:04:28.169" v="1996" actId="20577"/>
        <pc:sldMkLst>
          <pc:docMk/>
          <pc:sldMk cId="2126594805" sldId="466"/>
        </pc:sldMkLst>
      </pc:sldChg>
      <pc:sldChg chg="modAnim modNotesTx">
        <pc:chgData name="Hillel Wayne" userId="7e5188e64ff71f3a" providerId="LiveId" clId="{14E54300-D5BA-43A9-B8C8-3AECD0D08CDE}" dt="2023-09-10T15:03:27.795" v="1928" actId="20577"/>
        <pc:sldMkLst>
          <pc:docMk/>
          <pc:sldMk cId="75068519" sldId="467"/>
        </pc:sldMkLst>
      </pc:sldChg>
      <pc:sldChg chg="modAnim">
        <pc:chgData name="Hillel Wayne" userId="7e5188e64ff71f3a" providerId="LiveId" clId="{14E54300-D5BA-43A9-B8C8-3AECD0D08CDE}" dt="2023-09-10T09:20:51.700" v="290"/>
        <pc:sldMkLst>
          <pc:docMk/>
          <pc:sldMk cId="2454025789" sldId="469"/>
        </pc:sldMkLst>
      </pc:sldChg>
      <pc:sldChg chg="modAnim">
        <pc:chgData name="Hillel Wayne" userId="7e5188e64ff71f3a" providerId="LiveId" clId="{14E54300-D5BA-43A9-B8C8-3AECD0D08CDE}" dt="2023-09-10T09:20:55.941" v="291"/>
        <pc:sldMkLst>
          <pc:docMk/>
          <pc:sldMk cId="3341763928" sldId="470"/>
        </pc:sldMkLst>
      </pc:sldChg>
      <pc:sldChg chg="modAnim modNotesTx">
        <pc:chgData name="Hillel Wayne" userId="7e5188e64ff71f3a" providerId="LiveId" clId="{14E54300-D5BA-43A9-B8C8-3AECD0D08CDE}" dt="2023-09-10T09:20:59.330" v="292"/>
        <pc:sldMkLst>
          <pc:docMk/>
          <pc:sldMk cId="3549226912" sldId="471"/>
        </pc:sldMkLst>
      </pc:sldChg>
      <pc:sldChg chg="modAnim">
        <pc:chgData name="Hillel Wayne" userId="7e5188e64ff71f3a" providerId="LiveId" clId="{14E54300-D5BA-43A9-B8C8-3AECD0D08CDE}" dt="2023-09-10T09:19:52.360" v="286"/>
        <pc:sldMkLst>
          <pc:docMk/>
          <pc:sldMk cId="2517560957" sldId="473"/>
        </pc:sldMkLst>
      </pc:sldChg>
      <pc:sldChg chg="modSp add mod">
        <pc:chgData name="Hillel Wayne" userId="7e5188e64ff71f3a" providerId="LiveId" clId="{14E54300-D5BA-43A9-B8C8-3AECD0D08CDE}" dt="2023-09-08T12:27:50.819" v="21" actId="20577"/>
        <pc:sldMkLst>
          <pc:docMk/>
          <pc:sldMk cId="2023492184" sldId="474"/>
        </pc:sldMkLst>
        <pc:spChg chg="mod">
          <ac:chgData name="Hillel Wayne" userId="7e5188e64ff71f3a" providerId="LiveId" clId="{14E54300-D5BA-43A9-B8C8-3AECD0D08CDE}" dt="2023-09-08T12:27:50.819" v="21" actId="20577"/>
          <ac:spMkLst>
            <pc:docMk/>
            <pc:sldMk cId="2023492184" sldId="474"/>
            <ac:spMk id="2" creationId="{6397FBF0-8B7C-4F57-8ED5-F0180AC31CD7}"/>
          </ac:spMkLst>
        </pc:spChg>
      </pc:sldChg>
      <pc:sldChg chg="add">
        <pc:chgData name="Hillel Wayne" userId="7e5188e64ff71f3a" providerId="LiveId" clId="{14E54300-D5BA-43A9-B8C8-3AECD0D08CDE}" dt="2023-09-08T12:31:31.276" v="22" actId="2890"/>
        <pc:sldMkLst>
          <pc:docMk/>
          <pc:sldMk cId="3816192961" sldId="475"/>
        </pc:sldMkLst>
      </pc:sldChg>
      <pc:sldChg chg="addSp delSp modSp new ord modNotesTx">
        <pc:chgData name="Hillel Wayne" userId="7e5188e64ff71f3a" providerId="LiveId" clId="{14E54300-D5BA-43A9-B8C8-3AECD0D08CDE}" dt="2023-09-10T09:55:45.288" v="1522"/>
        <pc:sldMkLst>
          <pc:docMk/>
          <pc:sldMk cId="2082752425" sldId="476"/>
        </pc:sldMkLst>
        <pc:spChg chg="del">
          <ac:chgData name="Hillel Wayne" userId="7e5188e64ff71f3a" providerId="LiveId" clId="{14E54300-D5BA-43A9-B8C8-3AECD0D08CDE}" dt="2023-09-10T09:55:34.246" v="1521"/>
          <ac:spMkLst>
            <pc:docMk/>
            <pc:sldMk cId="2082752425" sldId="476"/>
            <ac:spMk id="2" creationId="{169ED321-62DC-E0C9-6BF5-5302AFC3BBAD}"/>
          </ac:spMkLst>
        </pc:spChg>
        <pc:picChg chg="add mod">
          <ac:chgData name="Hillel Wayne" userId="7e5188e64ff71f3a" providerId="LiveId" clId="{14E54300-D5BA-43A9-B8C8-3AECD0D08CDE}" dt="2023-09-10T09:55:34.246" v="1521"/>
          <ac:picMkLst>
            <pc:docMk/>
            <pc:sldMk cId="2082752425" sldId="476"/>
            <ac:picMk id="5" creationId="{09B26813-3F5A-94D9-4E68-8B2EB2C4C480}"/>
          </ac:picMkLst>
        </pc:picChg>
      </pc:sldChg>
      <pc:sldChg chg="new ord">
        <pc:chgData name="Hillel Wayne" userId="7e5188e64ff71f3a" providerId="LiveId" clId="{14E54300-D5BA-43A9-B8C8-3AECD0D08CDE}" dt="2023-09-10T14:03:39.567" v="1527"/>
        <pc:sldMkLst>
          <pc:docMk/>
          <pc:sldMk cId="3791886950" sldId="477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"Are we engineers?"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38A0-4FA5-85E1-A85ABDC75CFC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38A0-4FA5-85E1-A85ABDC75CFC}"/>
              </c:ext>
            </c:extLst>
          </c:dPt>
          <c:dLbls>
            <c:delete val="1"/>
          </c:dLbls>
          <c:cat>
            <c:strRef>
              <c:f>Sheet1!$A$2:$A$3</c:f>
              <c:strCache>
                <c:ptCount val="2"/>
                <c:pt idx="0">
                  <c:v>Yes</c:v>
                </c:pt>
                <c:pt idx="1">
                  <c:v>No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15</c:v>
                </c:pt>
                <c:pt idx="1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A43-462F-AA5E-5B6898EC47AD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1070096704"/>
        <c:axId val="1070089024"/>
      </c:barChart>
      <c:catAx>
        <c:axId val="10700967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70089024"/>
        <c:crosses val="autoZero"/>
        <c:auto val="1"/>
        <c:lblAlgn val="ctr"/>
        <c:lblOffset val="100"/>
        <c:noMultiLvlLbl val="0"/>
      </c:catAx>
      <c:valAx>
        <c:axId val="107008902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0700967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9D8382-6668-454E-A71F-B53DA81DBF7E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C6984D-B009-4D08-BE0A-1A2E653854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373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SLOWER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C6984D-B009-4D08-BE0A-1A2E653854C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8021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Can't monetize </a:t>
            </a:r>
            <a:r>
              <a:rPr lang="en-US" dirty="0"/>
              <a:t>passion: falling into really deep rabbit holes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C6984D-B009-4D08-BE0A-1A2E653854C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3163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didn't feel comfortable just talking to engineers and saying "it looks like software"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C6984D-B009-4D08-BE0A-1A2E653854C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0582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Compare CS as it is practiced to engineering as it is idealized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C6984D-B009-4D08-BE0A-1A2E653854C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6458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C6984D-B009-4D08-BE0A-1A2E653854C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4242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C6984D-B009-4D08-BE0A-1A2E653854C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6860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Compare CS as it is practiced to engineering as it is idealized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C6984D-B009-4D08-BE0A-1A2E653854C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09841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used twitter.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C6984D-B009-4D08-BE0A-1A2E653854C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2205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Everything I will talk about is based on these interviews. They span 17 people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C6984D-B009-4D08-BE0A-1A2E653854C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55928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And it turns out, that's not the right question.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C6984D-B009-4D08-BE0A-1A2E653854C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03580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People normally think of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C6984D-B009-4D08-BE0A-1A2E653854C4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1422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Yes: on our business cards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C6984D-B009-4D08-BE0A-1A2E653854C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52706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Bridges, buildings, roads, </a:t>
            </a:r>
            <a:r>
              <a:rPr lang="en-US" dirty="0" err="1"/>
              <a:t>misc</a:t>
            </a:r>
            <a:endParaRPr lang="en-US" dirty="0"/>
          </a:p>
          <a:p>
            <a:r>
              <a:rPr lang="en-US" dirty="0"/>
              <a:t>Australia: 33% graduates https://www.aced.edu.au/downloads/ACED%20Graduates%20by%20Branch%20of%20Engineering%20May%202021%20-%20RKing.pdf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C6984D-B009-4D08-BE0A-1A2E653854C4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86444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When you look at the diversity…</a:t>
            </a:r>
          </a:p>
          <a:p>
            <a:r>
              <a:rPr lang="en-US" dirty="0"/>
              <a:t>Three common assumptions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C6984D-B009-4D08-BE0A-1A2E653854C4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01091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Misconceptions. Not the only misconceptions, but easy ones to introduce now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C6984D-B009-4D08-BE0A-1A2E653854C4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54139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One person I talked to was a "systems engineer". When I asked what that looked like, gave this description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C6984D-B009-4D08-BE0A-1A2E653854C4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56516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Airport radio communication with plane. Diff teams ∈ diff companies, had to get them to agree on interfaces (broadcast on band other couldn’t receive). Could already have made a choice.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C6984D-B009-4D08-BE0A-1A2E653854C4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97738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Antenna array had its own protocols and interfaces, and was already being built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C6984D-B009-4D08-BE0A-1A2E653854C4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37021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 bringing a THREE KILO BOOK in checked luggage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C6984D-B009-4D08-BE0A-1A2E653854C4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9601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C6984D-B009-4D08-BE0A-1A2E653854C4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73755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6,600 calls were dropped</a:t>
            </a:r>
          </a:p>
          <a:p>
            <a:r>
              <a:rPr lang="en-US" dirty="0"/>
              <a:t>“</a:t>
            </a:r>
            <a:r>
              <a:rPr lang="en-US" dirty="0">
                <a:effectLst/>
                <a:latin typeface="Times New Roman" panose="02020603050405020304" pitchFamily="18" charset="0"/>
              </a:rPr>
              <a:t>Although, fortunately, it appears that no one died as a result, the incident – and the flaws it revealed – is simply unacceptable”</a:t>
            </a:r>
          </a:p>
          <a:p>
            <a:r>
              <a:rPr lang="en-US" dirty="0">
                <a:effectLst/>
                <a:latin typeface="Times New Roman" panose="02020603050405020304" pitchFamily="18" charset="0"/>
              </a:rPr>
              <a:t>000 in Australia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C6984D-B009-4D08-BE0A-1A2E653854C4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96055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One electrical engineer didn't, but coworker did. [Raise your hand]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C6984D-B009-4D08-BE0A-1A2E653854C4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3706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Yes: on our business cards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C6984D-B009-4D08-BE0A-1A2E653854C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16508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C6984D-B009-4D08-BE0A-1A2E653854C4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24356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Canada map: 0.5% of the world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C6984D-B009-4D08-BE0A-1A2E653854C4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32612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C6984D-B009-4D08-BE0A-1A2E653854C4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23711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Canada map: 0.5% of the world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C6984D-B009-4D08-BE0A-1A2E653854C4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0281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 expecting this result, [start using TRAD]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C6984D-B009-4D08-BE0A-1A2E653854C4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79419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gap is much closer between us, for reasons I'll talk about</a:t>
            </a:r>
          </a:p>
          <a:p>
            <a:r>
              <a:rPr lang="en-US" dirty="0"/>
              <a:t>Engineering vs trade work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C6984D-B009-4D08-BE0A-1A2E653854C4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83098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Very negative view of engineering</a:t>
            </a:r>
          </a:p>
          <a:p>
            <a:r>
              <a:rPr lang="en-US" dirty="0"/>
              <a:t>[Have EXACT quotes]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C6984D-B009-4D08-BE0A-1A2E653854C4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42296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have this idea that software is a totally unique field, engineering practices don’t apply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C6984D-B009-4D08-BE0A-1A2E653854C4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00730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Nobody does Waterfall if they can avoid it.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C6984D-B009-4D08-BE0A-1A2E653854C4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20030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C6984D-B009-4D08-BE0A-1A2E653854C4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7547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https://discourse.codinghorror.com/t/bridges-software-engineering-and-god/1098/20</a:t>
            </a:r>
          </a:p>
          <a:p>
            <a:endParaRPr lang="en-US" dirty="0"/>
          </a:p>
          <a:p>
            <a:r>
              <a:rPr lang="en-US" dirty="0"/>
              <a:t>https://blog.codinghorror.com/bridges-software-engineering-and-god/</a:t>
            </a:r>
          </a:p>
          <a:p>
            <a:endParaRPr lang="en-US" dirty="0"/>
          </a:p>
          <a:p>
            <a:r>
              <a:rPr lang="en-US" dirty="0"/>
              <a:t>Logo image from https://blog.codinghorror.com/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C6984D-B009-4D08-BE0A-1A2E653854C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69517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https://ftp.dot.state.tx.us/pub/txdot-info/env/historic-bridges/moving-process.pdf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C6984D-B009-4D08-BE0A-1A2E653854C4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40481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microcontroller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C6984D-B009-4D08-BE0A-1A2E653854C4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11973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1000 fit requirements</a:t>
            </a:r>
          </a:p>
          <a:p>
            <a:r>
              <a:rPr lang="en-US" dirty="0"/>
              <a:t>Most couldn’t be bought in bulk, needed 5000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C6984D-B009-4D08-BE0A-1A2E653854C4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89824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Couldn't find timely suppliers for most of them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C6984D-B009-4D08-BE0A-1A2E653854C4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09280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Only had experience with one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C6984D-B009-4D08-BE0A-1A2E653854C4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02806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https://en.wikipedia.org/wiki/File:Oil_platform_P-51_(Brazil).jpg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C6984D-B009-4D08-BE0A-1A2E653854C4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73950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C6984D-B009-4D08-BE0A-1A2E653854C4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14686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Based on the cost of iteration</a:t>
            </a:r>
          </a:p>
          <a:p>
            <a:r>
              <a:rPr lang="en-US" dirty="0"/>
              <a:t>Fob off on the software engineers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C6984D-B009-4D08-BE0A-1A2E653854C4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20751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But the best way is to often have software fix it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C6984D-B009-4D08-BE0A-1A2E653854C4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72060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MCAS flight-stabilization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C6984D-B009-4D08-BE0A-1A2E653854C4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53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do this thing called "formal methods"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C6984D-B009-4D08-BE0A-1A2E653854C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253069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Page 50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C6984D-B009-4D08-BE0A-1A2E653854C4}" type="slidenum">
              <a:rPr lang="en-US" smtClean="0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955373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47 </a:t>
            </a:r>
            <a:r>
              <a:rPr lang="en-US" dirty="0" err="1"/>
              <a:t>uF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C6984D-B009-4D08-BE0A-1A2E653854C4}" type="slidenum">
              <a:rPr lang="en-US" smtClean="0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6660038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(37 56)</a:t>
            </a:r>
          </a:p>
          <a:p>
            <a:r>
              <a:rPr lang="en-US" dirty="0"/>
              <a:t>Consistency profoundly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C6984D-B009-4D08-BE0A-1A2E653854C4}" type="slidenum">
              <a:rPr lang="en-US" smtClean="0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488622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C6984D-B009-4D08-BE0A-1A2E653854C4}" type="slidenum">
              <a:rPr lang="en-US" smtClean="0"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665780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When you put people on the spot, they can't tell you much.</a:t>
            </a:r>
          </a:p>
          <a:p>
            <a:r>
              <a:rPr lang="en-US" dirty="0"/>
              <a:t>Snap fit handbook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C6984D-B009-4D08-BE0A-1A2E653854C4}" type="slidenum">
              <a:rPr lang="en-US" smtClean="0"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647333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Don't have a copy because it's 150 bucks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C6984D-B009-4D08-BE0A-1A2E653854C4}" type="slidenum">
              <a:rPr lang="en-US" smtClean="0"/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504717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Open community</a:t>
            </a:r>
          </a:p>
          <a:p>
            <a:r>
              <a:rPr lang="en-US" dirty="0"/>
              <a:t>Types of Conferences</a:t>
            </a:r>
          </a:p>
          <a:p>
            <a:r>
              <a:rPr lang="en-US" dirty="0"/>
              <a:t>Information</a:t>
            </a:r>
          </a:p>
          <a:p>
            <a:r>
              <a:rPr lang="en-US" dirty="0"/>
              <a:t>Number of Software Engineers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C6984D-B009-4D08-BE0A-1A2E653854C4}" type="slidenum">
              <a:rPr lang="en-US" smtClean="0"/>
              <a:t>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181709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Unfortunately, I cannot provide transcripts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C6984D-B009-4D08-BE0A-1A2E653854C4}" type="slidenum">
              <a:rPr lang="en-US" smtClean="0"/>
              <a:t>101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8285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C6984D-B009-4D08-BE0A-1A2E653854C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7174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Both only have a model of bridges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C6984D-B009-4D08-BE0A-1A2E653854C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8193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Slide of a person imagining bride building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C6984D-B009-4D08-BE0A-1A2E653854C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2938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https://thumbs.gfycat.com/OddRipeGoshawk-mobile.mp4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C6984D-B009-4D08-BE0A-1A2E653854C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6761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3FCDE-2406-4BD7-A78E-A402D4310CF2}" type="datetime1">
              <a:rPr lang="en-US" smtClean="0"/>
              <a:t>9/11/2023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www.hillelwayne.com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2A034-1017-4727-BA63-AC607A7270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3649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3C0A3-3AB5-4519-A1BC-D245EB6059FE}" type="datetime1">
              <a:rPr lang="en-US" smtClean="0"/>
              <a:t>9/11/2023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www.hillelwayne.com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2A034-1017-4727-BA63-AC607A7270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9075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DE47C-A0A0-4EFE-A2F5-C542FF3161BE}" type="datetime1">
              <a:rPr lang="en-US" smtClean="0"/>
              <a:t>9/11/2023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www.hillelwayne.com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2A034-1017-4727-BA63-AC607A7270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5518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3680B-2B55-41BB-BE0A-49CA26EA8ABF}" type="datetime1">
              <a:rPr lang="en-US" smtClean="0"/>
              <a:t>9/11/2023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www.hillelwayne.com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2A034-1017-4727-BA63-AC607A7270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3565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93004-ACAA-4034-AEED-8C0C8C1CE446}" type="datetime1">
              <a:rPr lang="en-US" smtClean="0"/>
              <a:t>9/11/2023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www.hillelwayne.com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2A034-1017-4727-BA63-AC607A7270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7480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ust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93004-ACAA-4034-AEED-8C0C8C1CE446}" type="datetime1">
              <a:rPr lang="en-US" smtClean="0"/>
              <a:t>9/11/2023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www.hillelwayne.com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2A034-1017-4727-BA63-AC607A7270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4593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8B742-1C16-4AD0-9A01-10C04D759C06}" type="datetime1">
              <a:rPr lang="en-US" smtClean="0"/>
              <a:t>9/11/2023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www.hillelwayne.com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2A034-1017-4727-BA63-AC607A7270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5113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7D1F6-52AA-4310-8227-C61BA5B1C542}" type="datetime1">
              <a:rPr lang="en-US" smtClean="0"/>
              <a:t>9/11/2023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www.hillelwayne.com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2A034-1017-4727-BA63-AC607A7270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9828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10F8E-343A-43E2-A1E5-8457B47A177B}" type="datetime1">
              <a:rPr lang="en-US" smtClean="0"/>
              <a:t>9/11/2023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www.hillelwayne.com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2A034-1017-4727-BA63-AC607A7270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0761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83390-4795-4A81-8F32-E750D5CC712E}" type="datetime1">
              <a:rPr lang="en-US" smtClean="0"/>
              <a:t>9/11/2023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www.hillelwayne.com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2A034-1017-4727-BA63-AC607A7270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7270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A8230-17F0-43C0-A1AB-F27CCC324068}" type="datetime1">
              <a:rPr lang="en-US" smtClean="0"/>
              <a:t>9/11/2023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www.hillelwayne.com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2A034-1017-4727-BA63-AC607A7270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2079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CB739-A0EA-4095-B13C-6B59FF8AEA36}" type="datetime1">
              <a:rPr lang="en-US" smtClean="0"/>
              <a:t>9/11/2023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www.hillelwayne.com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2A034-1017-4727-BA63-AC607A7270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4080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71EB1F-07AF-4E24-A1B8-3897B1931D7B}" type="datetime1">
              <a:rPr lang="en-US" smtClean="0"/>
              <a:t>9/11/2023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www.hillelwayne.com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42A034-1017-4727-BA63-AC607A7270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902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</p:sldLayoutIdLst>
  <p:hf sldNum="0" hd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3.png"/><Relationship Id="rId7" Type="http://schemas.openxmlformats.org/officeDocument/2006/relationships/image" Target="../media/image14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5" Type="http://schemas.openxmlformats.org/officeDocument/2006/relationships/image" Target="../media/image9.png"/><Relationship Id="rId4" Type="http://schemas.openxmlformats.org/officeDocument/2006/relationships/image" Target="../media/image4.svg"/><Relationship Id="rId9" Type="http://schemas.openxmlformats.org/officeDocument/2006/relationships/image" Target="../media/image16.svg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illelwayne.com/tags/crossover-project/" TargetMode="External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hillelwayne.com/talks/crossover-project/" TargetMode="Externa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22.sv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34.sv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sv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svg"/><Relationship Id="rId4" Type="http://schemas.openxmlformats.org/officeDocument/2006/relationships/image" Target="../media/image26.svg"/><Relationship Id="rId9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sv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5.png"/><Relationship Id="rId4" Type="http://schemas.openxmlformats.org/officeDocument/2006/relationships/notesSlide" Target="../notesSlides/notesSlide2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36.png"/><Relationship Id="rId4" Type="http://schemas.openxmlformats.org/officeDocument/2006/relationships/notesSlide" Target="../notesSlides/notesSlide2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5" Type="http://schemas.openxmlformats.org/officeDocument/2006/relationships/image" Target="../media/image37.png"/><Relationship Id="rId4" Type="http://schemas.openxmlformats.org/officeDocument/2006/relationships/notesSlide" Target="../notesSlides/notesSlide2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sv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12" Type="http://schemas.openxmlformats.org/officeDocument/2006/relationships/image" Target="../media/image48.sv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svg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0" Type="http://schemas.openxmlformats.org/officeDocument/2006/relationships/image" Target="../media/image46.svg"/><Relationship Id="rId4" Type="http://schemas.openxmlformats.org/officeDocument/2006/relationships/image" Target="../media/image40.svg"/><Relationship Id="rId9" Type="http://schemas.openxmlformats.org/officeDocument/2006/relationships/image" Target="../media/image45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microsoft.com/office/2007/relationships/media" Target="../media/media5.mkv"/><Relationship Id="rId1" Type="http://schemas.openxmlformats.org/officeDocument/2006/relationships/video" Target="NULL" TargetMode="External"/><Relationship Id="rId5" Type="http://schemas.openxmlformats.org/officeDocument/2006/relationships/image" Target="../media/image49.png"/><Relationship Id="rId4" Type="http://schemas.openxmlformats.org/officeDocument/2006/relationships/notesSlide" Target="../notesSlides/notesSlide3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6.mkv"/><Relationship Id="rId1" Type="http://schemas.microsoft.com/office/2007/relationships/media" Target="../media/media6.mkv"/><Relationship Id="rId5" Type="http://schemas.openxmlformats.org/officeDocument/2006/relationships/image" Target="../media/image50.png"/><Relationship Id="rId4" Type="http://schemas.openxmlformats.org/officeDocument/2006/relationships/notesSlide" Target="../notesSlides/notesSlide3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7.mkv"/><Relationship Id="rId1" Type="http://schemas.microsoft.com/office/2007/relationships/media" Target="../media/media7.mkv"/><Relationship Id="rId5" Type="http://schemas.openxmlformats.org/officeDocument/2006/relationships/image" Target="../media/image51.png"/><Relationship Id="rId4" Type="http://schemas.openxmlformats.org/officeDocument/2006/relationships/notesSlide" Target="../notesSlides/notesSlide3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8.mov"/><Relationship Id="rId1" Type="http://schemas.microsoft.com/office/2007/relationships/media" Target="../media/media8.mov"/><Relationship Id="rId4" Type="http://schemas.openxmlformats.org/officeDocument/2006/relationships/image" Target="../media/image5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9.mov"/><Relationship Id="rId1" Type="http://schemas.microsoft.com/office/2007/relationships/media" Target="../media/media9.mov"/><Relationship Id="rId4" Type="http://schemas.openxmlformats.org/officeDocument/2006/relationships/image" Target="../media/image53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8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sv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microsoft.com/office/2007/relationships/media" Target="../media/media10.mkv"/><Relationship Id="rId1" Type="http://schemas.openxmlformats.org/officeDocument/2006/relationships/video" Target="NULL" TargetMode="External"/><Relationship Id="rId4" Type="http://schemas.openxmlformats.org/officeDocument/2006/relationships/image" Target="../media/image57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1.mkv"/><Relationship Id="rId1" Type="http://schemas.microsoft.com/office/2007/relationships/media" Target="../media/media11.mkv"/><Relationship Id="rId4" Type="http://schemas.openxmlformats.org/officeDocument/2006/relationships/image" Target="../media/image58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svg"/><Relationship Id="rId13" Type="http://schemas.openxmlformats.org/officeDocument/2006/relationships/image" Target="../media/image69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12" Type="http://schemas.openxmlformats.org/officeDocument/2006/relationships/image" Target="../media/image68.svg"/><Relationship Id="rId2" Type="http://schemas.openxmlformats.org/officeDocument/2006/relationships/notesSlide" Target="../notesSlides/notesSlide38.xml"/><Relationship Id="rId16" Type="http://schemas.openxmlformats.org/officeDocument/2006/relationships/image" Target="../media/image72.sv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2.svg"/><Relationship Id="rId11" Type="http://schemas.openxmlformats.org/officeDocument/2006/relationships/image" Target="../media/image67.png"/><Relationship Id="rId5" Type="http://schemas.openxmlformats.org/officeDocument/2006/relationships/image" Target="../media/image61.png"/><Relationship Id="rId15" Type="http://schemas.openxmlformats.org/officeDocument/2006/relationships/image" Target="../media/image71.png"/><Relationship Id="rId10" Type="http://schemas.openxmlformats.org/officeDocument/2006/relationships/image" Target="../media/image66.svg"/><Relationship Id="rId4" Type="http://schemas.openxmlformats.org/officeDocument/2006/relationships/image" Target="../media/image60.svg"/><Relationship Id="rId9" Type="http://schemas.openxmlformats.org/officeDocument/2006/relationships/image" Target="../media/image65.png"/><Relationship Id="rId14" Type="http://schemas.openxmlformats.org/officeDocument/2006/relationships/image" Target="../media/image70.sv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2.mp4"/><Relationship Id="rId1" Type="http://schemas.microsoft.com/office/2007/relationships/media" Target="../media/media12.mp4"/><Relationship Id="rId5" Type="http://schemas.openxmlformats.org/officeDocument/2006/relationships/image" Target="../media/image74.png"/><Relationship Id="rId4" Type="http://schemas.openxmlformats.org/officeDocument/2006/relationships/notesSlide" Target="../notesSlides/notesSlide4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3.mp4"/><Relationship Id="rId1" Type="http://schemas.microsoft.com/office/2007/relationships/media" Target="../media/media13.mp4"/><Relationship Id="rId5" Type="http://schemas.openxmlformats.org/officeDocument/2006/relationships/image" Target="../media/image75.png"/><Relationship Id="rId4" Type="http://schemas.openxmlformats.org/officeDocument/2006/relationships/notesSlide" Target="../notesSlides/notesSlide4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8.sv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4.mp4"/><Relationship Id="rId1" Type="http://schemas.microsoft.com/office/2007/relationships/media" Target="../media/media14.mp4"/><Relationship Id="rId5" Type="http://schemas.openxmlformats.org/officeDocument/2006/relationships/image" Target="../media/image76.png"/><Relationship Id="rId4" Type="http://schemas.openxmlformats.org/officeDocument/2006/relationships/notesSlide" Target="../notesSlides/notesSlide43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5.mp4"/><Relationship Id="rId1" Type="http://schemas.microsoft.com/office/2007/relationships/media" Target="../media/media15.mp4"/><Relationship Id="rId5" Type="http://schemas.openxmlformats.org/officeDocument/2006/relationships/image" Target="../media/image77.png"/><Relationship Id="rId4" Type="http://schemas.openxmlformats.org/officeDocument/2006/relationships/notesSlide" Target="../notesSlides/notesSlide44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6.mp4"/><Relationship Id="rId1" Type="http://schemas.microsoft.com/office/2007/relationships/media" Target="../media/media16.mp4"/><Relationship Id="rId4" Type="http://schemas.openxmlformats.org/officeDocument/2006/relationships/image" Target="../media/image79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7.mp4"/><Relationship Id="rId1" Type="http://schemas.microsoft.com/office/2007/relationships/media" Target="../media/media17.mp4"/><Relationship Id="rId4" Type="http://schemas.openxmlformats.org/officeDocument/2006/relationships/image" Target="../media/image80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8.mp4"/><Relationship Id="rId1" Type="http://schemas.microsoft.com/office/2007/relationships/media" Target="../media/media18.mp4"/><Relationship Id="rId4" Type="http://schemas.openxmlformats.org/officeDocument/2006/relationships/image" Target="../media/image81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9.mp4"/><Relationship Id="rId1" Type="http://schemas.microsoft.com/office/2007/relationships/media" Target="../media/media19.mp4"/><Relationship Id="rId4" Type="http://schemas.openxmlformats.org/officeDocument/2006/relationships/image" Target="../media/image82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svg"/><Relationship Id="rId7" Type="http://schemas.openxmlformats.org/officeDocument/2006/relationships/image" Target="../media/image88.sv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png"/><Relationship Id="rId5" Type="http://schemas.openxmlformats.org/officeDocument/2006/relationships/image" Target="../media/image86.svg"/><Relationship Id="rId4" Type="http://schemas.openxmlformats.org/officeDocument/2006/relationships/image" Target="../media/image85.pn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13" Type="http://schemas.openxmlformats.org/officeDocument/2006/relationships/image" Target="../media/image100.svg"/><Relationship Id="rId3" Type="http://schemas.openxmlformats.org/officeDocument/2006/relationships/image" Target="../media/image90.svg"/><Relationship Id="rId7" Type="http://schemas.openxmlformats.org/officeDocument/2006/relationships/image" Target="../media/image94.svg"/><Relationship Id="rId12" Type="http://schemas.openxmlformats.org/officeDocument/2006/relationships/image" Target="../media/image99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png"/><Relationship Id="rId11" Type="http://schemas.openxmlformats.org/officeDocument/2006/relationships/image" Target="../media/image98.svg"/><Relationship Id="rId5" Type="http://schemas.openxmlformats.org/officeDocument/2006/relationships/image" Target="../media/image92.svg"/><Relationship Id="rId10" Type="http://schemas.openxmlformats.org/officeDocument/2006/relationships/image" Target="../media/image97.png"/><Relationship Id="rId4" Type="http://schemas.openxmlformats.org/officeDocument/2006/relationships/image" Target="../media/image91.png"/><Relationship Id="rId9" Type="http://schemas.openxmlformats.org/officeDocument/2006/relationships/image" Target="../media/image96.sv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13" Type="http://schemas.openxmlformats.org/officeDocument/2006/relationships/image" Target="../media/image88.svg"/><Relationship Id="rId3" Type="http://schemas.openxmlformats.org/officeDocument/2006/relationships/image" Target="../media/image92.svg"/><Relationship Id="rId7" Type="http://schemas.openxmlformats.org/officeDocument/2006/relationships/image" Target="../media/image100.svg"/><Relationship Id="rId12" Type="http://schemas.openxmlformats.org/officeDocument/2006/relationships/image" Target="../media/image87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png"/><Relationship Id="rId11" Type="http://schemas.openxmlformats.org/officeDocument/2006/relationships/image" Target="../media/image98.svg"/><Relationship Id="rId5" Type="http://schemas.openxmlformats.org/officeDocument/2006/relationships/image" Target="../media/image94.svg"/><Relationship Id="rId15" Type="http://schemas.openxmlformats.org/officeDocument/2006/relationships/image" Target="../media/image90.svg"/><Relationship Id="rId10" Type="http://schemas.openxmlformats.org/officeDocument/2006/relationships/image" Target="../media/image97.png"/><Relationship Id="rId4" Type="http://schemas.openxmlformats.org/officeDocument/2006/relationships/image" Target="../media/image93.png"/><Relationship Id="rId9" Type="http://schemas.openxmlformats.org/officeDocument/2006/relationships/image" Target="../media/image96.svg"/><Relationship Id="rId14" Type="http://schemas.openxmlformats.org/officeDocument/2006/relationships/image" Target="../media/image8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sv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4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0.mp4"/><Relationship Id="rId1" Type="http://schemas.microsoft.com/office/2007/relationships/media" Target="../media/media20.mp4"/><Relationship Id="rId4" Type="http://schemas.openxmlformats.org/officeDocument/2006/relationships/image" Target="../media/image102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1.mp4"/><Relationship Id="rId1" Type="http://schemas.microsoft.com/office/2007/relationships/media" Target="../media/media21.mp4"/><Relationship Id="rId4" Type="http://schemas.openxmlformats.org/officeDocument/2006/relationships/image" Target="../media/image103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2.mp4"/><Relationship Id="rId1" Type="http://schemas.microsoft.com/office/2007/relationships/media" Target="../media/media22.mp4"/><Relationship Id="rId4" Type="http://schemas.openxmlformats.org/officeDocument/2006/relationships/image" Target="../media/image104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3.mp4"/><Relationship Id="rId1" Type="http://schemas.microsoft.com/office/2007/relationships/media" Target="../media/media23.mp4"/><Relationship Id="rId5" Type="http://schemas.openxmlformats.org/officeDocument/2006/relationships/image" Target="../media/image105.png"/><Relationship Id="rId4" Type="http://schemas.openxmlformats.org/officeDocument/2006/relationships/notesSlide" Target="../notesSlides/notesSlide48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08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sv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svg"/><Relationship Id="rId3" Type="http://schemas.openxmlformats.org/officeDocument/2006/relationships/image" Target="../media/image3.png"/><Relationship Id="rId7" Type="http://schemas.openxmlformats.org/officeDocument/2006/relationships/image" Target="../media/image114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3.svg"/><Relationship Id="rId5" Type="http://schemas.openxmlformats.org/officeDocument/2006/relationships/image" Target="../media/image112.png"/><Relationship Id="rId4" Type="http://schemas.openxmlformats.org/officeDocument/2006/relationships/image" Target="../media/image4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3.png"/><Relationship Id="rId7" Type="http://schemas.openxmlformats.org/officeDocument/2006/relationships/image" Target="../media/image14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5" Type="http://schemas.openxmlformats.org/officeDocument/2006/relationships/image" Target="../media/image9.png"/><Relationship Id="rId4" Type="http://schemas.openxmlformats.org/officeDocument/2006/relationships/image" Target="../media/image4.svg"/><Relationship Id="rId9" Type="http://schemas.openxmlformats.org/officeDocument/2006/relationships/image" Target="../media/image16.sv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4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microsoft.com/office/2007/relationships/media" Target="../media/media25.mp4"/><Relationship Id="rId7" Type="http://schemas.openxmlformats.org/officeDocument/2006/relationships/image" Target="../media/image120.png"/><Relationship Id="rId2" Type="http://schemas.openxmlformats.org/officeDocument/2006/relationships/video" Target="../media/media24.mp4"/><Relationship Id="rId1" Type="http://schemas.microsoft.com/office/2007/relationships/media" Target="../media/media24.mp4"/><Relationship Id="rId6" Type="http://schemas.openxmlformats.org/officeDocument/2006/relationships/image" Target="../media/image119.png"/><Relationship Id="rId5" Type="http://schemas.openxmlformats.org/officeDocument/2006/relationships/slideLayout" Target="../slideLayouts/slideLayout1.xml"/><Relationship Id="rId4" Type="http://schemas.openxmlformats.org/officeDocument/2006/relationships/video" Target="../media/media25.mp4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EA5385-1E05-0AB9-1011-FC240931AC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0F1AE5-9724-4F18-9A30-5F0B61DACE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17B5A96-F497-0609-38F5-B6500DB3C7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www.hillelwayne.com</a:t>
            </a:r>
          </a:p>
        </p:txBody>
      </p:sp>
    </p:spTree>
    <p:extLst>
      <p:ext uri="{BB962C8B-B14F-4D97-AF65-F5344CB8AC3E}">
        <p14:creationId xmlns:p14="http://schemas.microsoft.com/office/powerpoint/2010/main" val="37918869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EF54080-B834-C6AF-5163-842D8EB98DF9}"/>
              </a:ext>
            </a:extLst>
          </p:cNvPr>
          <p:cNvGrpSpPr/>
          <p:nvPr/>
        </p:nvGrpSpPr>
        <p:grpSpPr>
          <a:xfrm>
            <a:off x="3370270" y="719593"/>
            <a:ext cx="12012937" cy="5537263"/>
            <a:chOff x="3370270" y="719593"/>
            <a:chExt cx="12012937" cy="5537263"/>
          </a:xfrm>
        </p:grpSpPr>
        <p:pic>
          <p:nvPicPr>
            <p:cNvPr id="4" name="Graphic 3" descr="Man with solid fill">
              <a:extLst>
                <a:ext uri="{FF2B5EF4-FFF2-40B4-BE49-F238E27FC236}">
                  <a16:creationId xmlns:a16="http://schemas.microsoft.com/office/drawing/2014/main" id="{2291B2EF-4D4C-8562-C6FF-AA98F4A497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370270" y="3809382"/>
              <a:ext cx="2082364" cy="2082364"/>
            </a:xfrm>
            <a:prstGeom prst="rect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CE46F61E-2042-8F29-94CB-E8D9F2D5CD62}"/>
                </a:ext>
              </a:extLst>
            </p:cNvPr>
            <p:cNvGrpSpPr/>
            <p:nvPr/>
          </p:nvGrpSpPr>
          <p:grpSpPr>
            <a:xfrm>
              <a:off x="9206796" y="3414032"/>
              <a:ext cx="2082364" cy="2477714"/>
              <a:chOff x="10109637" y="3609975"/>
              <a:chExt cx="2082364" cy="2477714"/>
            </a:xfrm>
          </p:grpSpPr>
          <p:pic>
            <p:nvPicPr>
              <p:cNvPr id="10" name="Graphic 9" descr="Man with solid fill">
                <a:extLst>
                  <a:ext uri="{FF2B5EF4-FFF2-40B4-BE49-F238E27FC236}">
                    <a16:creationId xmlns:a16="http://schemas.microsoft.com/office/drawing/2014/main" id="{9992C328-61BE-5579-CBB9-2F01D281B83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10109637" y="4005325"/>
                <a:ext cx="2082364" cy="2082364"/>
              </a:xfrm>
              <a:prstGeom prst="rect">
                <a:avLst/>
              </a:prstGeom>
            </p:spPr>
          </p:pic>
          <p:pic>
            <p:nvPicPr>
              <p:cNvPr id="11" name="Picture 10" descr="A cartoon of a person's face&#10;&#10;Description automatically generated with medium confidence">
                <a:extLst>
                  <a:ext uri="{FF2B5EF4-FFF2-40B4-BE49-F238E27FC236}">
                    <a16:creationId xmlns:a16="http://schemas.microsoft.com/office/drawing/2014/main" id="{476278E0-3720-94D6-3EEF-57F12B0A5AB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709713" y="3609975"/>
                <a:ext cx="890900" cy="890900"/>
              </a:xfrm>
              <a:prstGeom prst="rect">
                <a:avLst/>
              </a:prstGeom>
            </p:spPr>
          </p:pic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0CBA078E-9720-5029-C13A-2F2D51860520}"/>
                </a:ext>
              </a:extLst>
            </p:cNvPr>
            <p:cNvGrpSpPr/>
            <p:nvPr/>
          </p:nvGrpSpPr>
          <p:grpSpPr>
            <a:xfrm>
              <a:off x="5527774" y="719593"/>
              <a:ext cx="3603879" cy="2837379"/>
              <a:chOff x="4294060" y="690565"/>
              <a:chExt cx="3603879" cy="2837379"/>
            </a:xfrm>
          </p:grpSpPr>
          <p:pic>
            <p:nvPicPr>
              <p:cNvPr id="6" name="Graphic 5" descr="Bridge scene outline">
                <a:extLst>
                  <a:ext uri="{FF2B5EF4-FFF2-40B4-BE49-F238E27FC236}">
                    <a16:creationId xmlns:a16="http://schemas.microsoft.com/office/drawing/2014/main" id="{58DF582A-C869-B11A-5D29-37689FB3C0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5054818" y="804865"/>
                <a:ext cx="2082364" cy="2082364"/>
              </a:xfrm>
              <a:prstGeom prst="rect">
                <a:avLst/>
              </a:prstGeom>
            </p:spPr>
          </p:pic>
          <p:sp>
            <p:nvSpPr>
              <p:cNvPr id="12" name="Cloud 11">
                <a:extLst>
                  <a:ext uri="{FF2B5EF4-FFF2-40B4-BE49-F238E27FC236}">
                    <a16:creationId xmlns:a16="http://schemas.microsoft.com/office/drawing/2014/main" id="{7FFC8BDE-6C58-C023-0D0C-084D4ECE369D}"/>
                  </a:ext>
                </a:extLst>
              </p:cNvPr>
              <p:cNvSpPr/>
              <p:nvPr/>
            </p:nvSpPr>
            <p:spPr>
              <a:xfrm>
                <a:off x="4294060" y="690565"/>
                <a:ext cx="3603879" cy="2837379"/>
              </a:xfrm>
              <a:prstGeom prst="cloud">
                <a:avLst/>
              </a:prstGeom>
              <a:noFill/>
              <a:ln w="9525" cap="flat" cmpd="sng" algn="ctr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4" name="Flowchart: Connector 13">
              <a:extLst>
                <a:ext uri="{FF2B5EF4-FFF2-40B4-BE49-F238E27FC236}">
                  <a16:creationId xmlns:a16="http://schemas.microsoft.com/office/drawing/2014/main" id="{2349B662-9B6B-C5C2-6F4C-4993AA92F61C}"/>
                </a:ext>
              </a:extLst>
            </p:cNvPr>
            <p:cNvSpPr/>
            <p:nvPr/>
          </p:nvSpPr>
          <p:spPr>
            <a:xfrm>
              <a:off x="4843034" y="3646801"/>
              <a:ext cx="162580" cy="162580"/>
            </a:xfrm>
            <a:prstGeom prst="flowChartConnector">
              <a:avLst/>
            </a:prstGeom>
            <a:noFill/>
            <a:ln w="9525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lowchart: Connector 14">
              <a:extLst>
                <a:ext uri="{FF2B5EF4-FFF2-40B4-BE49-F238E27FC236}">
                  <a16:creationId xmlns:a16="http://schemas.microsoft.com/office/drawing/2014/main" id="{DA3D0CDA-B0FA-C984-7558-0CED69EB0187}"/>
                </a:ext>
              </a:extLst>
            </p:cNvPr>
            <p:cNvSpPr/>
            <p:nvPr/>
          </p:nvSpPr>
          <p:spPr>
            <a:xfrm>
              <a:off x="5067865" y="3375547"/>
              <a:ext cx="319743" cy="319743"/>
            </a:xfrm>
            <a:prstGeom prst="flowChartConnector">
              <a:avLst/>
            </a:prstGeom>
            <a:noFill/>
            <a:ln w="9525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lowchart: Connector 15">
              <a:extLst>
                <a:ext uri="{FF2B5EF4-FFF2-40B4-BE49-F238E27FC236}">
                  <a16:creationId xmlns:a16="http://schemas.microsoft.com/office/drawing/2014/main" id="{D52D1FF1-704A-36BB-1995-CB92E7EB510C}"/>
                </a:ext>
              </a:extLst>
            </p:cNvPr>
            <p:cNvSpPr/>
            <p:nvPr/>
          </p:nvSpPr>
          <p:spPr>
            <a:xfrm>
              <a:off x="5415190" y="3000828"/>
              <a:ext cx="474524" cy="474524"/>
            </a:xfrm>
            <a:prstGeom prst="flowChartConnector">
              <a:avLst/>
            </a:prstGeom>
            <a:noFill/>
            <a:ln w="9525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lowchart: Connector 18">
              <a:extLst>
                <a:ext uri="{FF2B5EF4-FFF2-40B4-BE49-F238E27FC236}">
                  <a16:creationId xmlns:a16="http://schemas.microsoft.com/office/drawing/2014/main" id="{1A8AA3B5-E1AC-6EFE-F173-293D77565B0A}"/>
                </a:ext>
              </a:extLst>
            </p:cNvPr>
            <p:cNvSpPr/>
            <p:nvPr/>
          </p:nvSpPr>
          <p:spPr>
            <a:xfrm flipH="1">
              <a:off x="9642195" y="3699724"/>
              <a:ext cx="162580" cy="162580"/>
            </a:xfrm>
            <a:prstGeom prst="flowChartConnector">
              <a:avLst/>
            </a:prstGeom>
            <a:noFill/>
            <a:ln w="9525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20" name="Flowchart: Connector 19">
              <a:extLst>
                <a:ext uri="{FF2B5EF4-FFF2-40B4-BE49-F238E27FC236}">
                  <a16:creationId xmlns:a16="http://schemas.microsoft.com/office/drawing/2014/main" id="{35B9891A-9FDD-55AF-A6B5-961D9D59453A}"/>
                </a:ext>
              </a:extLst>
            </p:cNvPr>
            <p:cNvSpPr/>
            <p:nvPr/>
          </p:nvSpPr>
          <p:spPr>
            <a:xfrm flipH="1">
              <a:off x="9260201" y="3428470"/>
              <a:ext cx="319743" cy="319743"/>
            </a:xfrm>
            <a:prstGeom prst="flowChartConnector">
              <a:avLst/>
            </a:prstGeom>
            <a:noFill/>
            <a:ln w="9525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21" name="Flowchart: Connector 20">
              <a:extLst>
                <a:ext uri="{FF2B5EF4-FFF2-40B4-BE49-F238E27FC236}">
                  <a16:creationId xmlns:a16="http://schemas.microsoft.com/office/drawing/2014/main" id="{D221FDBE-A25F-4596-ACC4-CEEF80946FFD}"/>
                </a:ext>
              </a:extLst>
            </p:cNvPr>
            <p:cNvSpPr/>
            <p:nvPr/>
          </p:nvSpPr>
          <p:spPr>
            <a:xfrm flipH="1">
              <a:off x="8758095" y="3053751"/>
              <a:ext cx="474524" cy="474524"/>
            </a:xfrm>
            <a:prstGeom prst="flowChartConnector">
              <a:avLst/>
            </a:prstGeom>
            <a:noFill/>
            <a:ln w="9525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5C47972D-CF65-9242-7B28-D55D664268B2}"/>
                </a:ext>
              </a:extLst>
            </p:cNvPr>
            <p:cNvGrpSpPr/>
            <p:nvPr/>
          </p:nvGrpSpPr>
          <p:grpSpPr>
            <a:xfrm>
              <a:off x="12472870" y="3346519"/>
              <a:ext cx="2910337" cy="2910337"/>
              <a:chOff x="9548362" y="2057399"/>
              <a:chExt cx="2910337" cy="2910337"/>
            </a:xfrm>
          </p:grpSpPr>
          <p:pic>
            <p:nvPicPr>
              <p:cNvPr id="25" name="Graphic 24" descr="Television outline">
                <a:extLst>
                  <a:ext uri="{FF2B5EF4-FFF2-40B4-BE49-F238E27FC236}">
                    <a16:creationId xmlns:a16="http://schemas.microsoft.com/office/drawing/2014/main" id="{053A51D0-6CAA-C092-59EF-F0C7C79F062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9548362" y="2057399"/>
                <a:ext cx="2910337" cy="2910337"/>
              </a:xfrm>
              <a:prstGeom prst="rect">
                <a:avLst/>
              </a:prstGeom>
            </p:spPr>
          </p:pic>
          <p:pic>
            <p:nvPicPr>
              <p:cNvPr id="27" name="Graphic 26" descr="Bridge scene outline">
                <a:extLst>
                  <a:ext uri="{FF2B5EF4-FFF2-40B4-BE49-F238E27FC236}">
                    <a16:creationId xmlns:a16="http://schemas.microsoft.com/office/drawing/2014/main" id="{1DA5160B-EBA3-3160-2C69-88F0BD8542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10260341" y="2409392"/>
                <a:ext cx="1599340" cy="1599340"/>
              </a:xfrm>
              <a:prstGeom prst="rect">
                <a:avLst/>
              </a:prstGeom>
            </p:spPr>
          </p:pic>
        </p:grpSp>
      </p:grp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396E279-90D3-6689-F003-EAAA2E10F0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www.hillelwayne.com</a:t>
            </a:r>
          </a:p>
        </p:txBody>
      </p:sp>
    </p:spTree>
    <p:extLst>
      <p:ext uri="{BB962C8B-B14F-4D97-AF65-F5344CB8AC3E}">
        <p14:creationId xmlns:p14="http://schemas.microsoft.com/office/powerpoint/2010/main" val="1559105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4.81481E-6 L -0.28594 -0.00185 " pathEditMode="relative" rAng="0" ptsTypes="AA">
                                      <p:cBhvr>
                                        <p:cTn id="6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297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879AA9-5901-4B0E-8AB6-6589AEA14D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0CFDAB-0908-44C1-B9EC-B12F94705C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rabicPeriod"/>
            </a:pPr>
            <a:r>
              <a:rPr lang="en-US" dirty="0"/>
              <a:t>We're engineers</a:t>
            </a:r>
          </a:p>
          <a:p>
            <a:pPr marL="514350" indent="-514350">
              <a:buAutoNum type="arabicPeriod"/>
            </a:pPr>
            <a:r>
              <a:rPr lang="en-US" dirty="0"/>
              <a:t>We're not special</a:t>
            </a:r>
          </a:p>
          <a:p>
            <a:pPr marL="514350" indent="-514350">
              <a:buAutoNum type="arabicPeriod"/>
            </a:pPr>
            <a:r>
              <a:rPr lang="en-US" dirty="0"/>
              <a:t>There's a lot we can teach and learn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B95AED-0B9C-42E9-4948-82E33437C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www.hillelwayne.com</a:t>
            </a:r>
          </a:p>
        </p:txBody>
      </p:sp>
    </p:spTree>
    <p:extLst>
      <p:ext uri="{BB962C8B-B14F-4D97-AF65-F5344CB8AC3E}">
        <p14:creationId xmlns:p14="http://schemas.microsoft.com/office/powerpoint/2010/main" val="3232296528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CA73C1-FCB9-D487-CDC1-DD46A5C85D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 more!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44BD70-EA23-2107-434E-816CF18E1D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hlinkClick r:id="rId3"/>
              </a:rPr>
              <a:t>https://www.hillelwayne.com/tags/crossover-project/</a:t>
            </a:r>
            <a:r>
              <a:rPr lang="en-US" dirty="0"/>
              <a:t> (All new examples!)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>
                <a:hlinkClick r:id="rId4"/>
              </a:rPr>
              <a:t>https://www.hillelwayne.com/talks/crossover-project/</a:t>
            </a:r>
            <a:r>
              <a:rPr lang="en-US" dirty="0"/>
              <a:t> (Not up yet)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AC8038D-CFCB-A375-764A-18D90A6966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www.hillelwayne.com</a:t>
            </a:r>
          </a:p>
        </p:txBody>
      </p:sp>
    </p:spTree>
    <p:extLst>
      <p:ext uri="{BB962C8B-B14F-4D97-AF65-F5344CB8AC3E}">
        <p14:creationId xmlns:p14="http://schemas.microsoft.com/office/powerpoint/2010/main" val="645552503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05ABDDF-82AB-5BF1-2A7D-6D0DE61676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71800" y="2557719"/>
            <a:ext cx="10515600" cy="1325563"/>
          </a:xfrm>
        </p:spPr>
        <p:txBody>
          <a:bodyPr/>
          <a:lstStyle/>
          <a:p>
            <a:r>
              <a:rPr lang="en-US" dirty="0"/>
              <a:t>This was really easy!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798E0E7-386E-B8C0-00C9-39B93176EB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www.hillelwayne.com</a:t>
            </a:r>
          </a:p>
        </p:txBody>
      </p:sp>
    </p:spTree>
    <p:extLst>
      <p:ext uri="{BB962C8B-B14F-4D97-AF65-F5344CB8AC3E}">
        <p14:creationId xmlns:p14="http://schemas.microsoft.com/office/powerpoint/2010/main" val="1297005294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68657A-CF2A-49D4-9685-7482E89207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Things I didn't ask about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C4964F-583B-4859-B48A-F840A3BDFD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Actual techniques (tagout/lockout)</a:t>
            </a:r>
          </a:p>
          <a:p>
            <a:r>
              <a:rPr lang="en-US" dirty="0"/>
              <a:t>Meetings</a:t>
            </a:r>
          </a:p>
          <a:p>
            <a:r>
              <a:rPr lang="en-US" dirty="0"/>
              <a:t>Certification Process</a:t>
            </a:r>
          </a:p>
          <a:p>
            <a:r>
              <a:rPr lang="en-US" dirty="0"/>
              <a:t>Software → Trad Crossovers</a:t>
            </a:r>
          </a:p>
          <a:p>
            <a:r>
              <a:rPr lang="en-US" dirty="0"/>
              <a:t>Engineering in the Global South</a:t>
            </a:r>
          </a:p>
          <a:p>
            <a:r>
              <a:rPr lang="en-US" dirty="0"/>
              <a:t>Nuclear Engineering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D7A505A-C2D6-DDFC-78DF-9BCD329AD4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www.hillelwayne.com</a:t>
            </a:r>
          </a:p>
        </p:txBody>
      </p:sp>
    </p:spTree>
    <p:extLst>
      <p:ext uri="{BB962C8B-B14F-4D97-AF65-F5344CB8AC3E}">
        <p14:creationId xmlns:p14="http://schemas.microsoft.com/office/powerpoint/2010/main" val="13662557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ddRipeGoshawk-mobile">
            <a:hlinkClick r:id="" action="ppaction://media"/>
            <a:extLst>
              <a:ext uri="{FF2B5EF4-FFF2-40B4-BE49-F238E27FC236}">
                <a16:creationId xmlns:a16="http://schemas.microsoft.com/office/drawing/2014/main" id="{45803B94-0E3D-4246-B10A-5CD8EDC4CC3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9776"/>
                  <p14:bmkLst>
                    <p14:bmk name="Bookmark 2" time="2250.4606"/>
                  </p14:bmkLst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61012" y="-11344"/>
            <a:ext cx="9159125" cy="6869344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AACC215-2BBC-4643-12CE-B1126146BA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www.hillelwayne.com</a:t>
            </a:r>
          </a:p>
        </p:txBody>
      </p:sp>
    </p:spTree>
    <p:extLst>
      <p:ext uri="{BB962C8B-B14F-4D97-AF65-F5344CB8AC3E}">
        <p14:creationId xmlns:p14="http://schemas.microsoft.com/office/powerpoint/2010/main" val="3752871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3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76E291F-5DEA-E450-CEA7-08ED0008BC77}"/>
              </a:ext>
            </a:extLst>
          </p:cNvPr>
          <p:cNvSpPr/>
          <p:nvPr/>
        </p:nvSpPr>
        <p:spPr>
          <a:xfrm>
            <a:off x="1092130" y="2377761"/>
            <a:ext cx="10007741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Mega Advertisement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E76EB0C-AA76-3AA8-AA62-B10426A048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www.hillelwayne.com</a:t>
            </a:r>
          </a:p>
        </p:txBody>
      </p:sp>
    </p:spTree>
    <p:extLst>
      <p:ext uri="{BB962C8B-B14F-4D97-AF65-F5344CB8AC3E}">
        <p14:creationId xmlns:p14="http://schemas.microsoft.com/office/powerpoint/2010/main" val="38161929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45D5FB-C4D4-4D92-ABA6-011EF384AB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Let's </a:t>
            </a:r>
            <a:r>
              <a:rPr lang="en-US" b="1" dirty="0"/>
              <a:t>talk</a:t>
            </a:r>
            <a:r>
              <a:rPr lang="en-US" dirty="0"/>
              <a:t> to engineers!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74332D-3B70-4E0F-9E78-3799FF50AE5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E5B9BAA-4923-F1C8-EF6E-9064C7CB63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www.hillelwayne.com</a:t>
            </a:r>
          </a:p>
        </p:txBody>
      </p:sp>
    </p:spTree>
    <p:extLst>
      <p:ext uri="{BB962C8B-B14F-4D97-AF65-F5344CB8AC3E}">
        <p14:creationId xmlns:p14="http://schemas.microsoft.com/office/powerpoint/2010/main" val="13873217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45D5FB-C4D4-4D92-ABA6-011EF384AB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Crossover: someone who knows both software and "real" engineering.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74332D-3B70-4E0F-9E78-3799FF50AE5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807629-1A1D-2F38-632F-D1B26DFB58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www.hillelwayne.com</a:t>
            </a:r>
          </a:p>
        </p:txBody>
      </p:sp>
    </p:spTree>
    <p:extLst>
      <p:ext uri="{BB962C8B-B14F-4D97-AF65-F5344CB8AC3E}">
        <p14:creationId xmlns:p14="http://schemas.microsoft.com/office/powerpoint/2010/main" val="10124957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, screenshot, diagram, rectangle&#10;&#10;Description automatically generated">
            <a:extLst>
              <a:ext uri="{FF2B5EF4-FFF2-40B4-BE49-F238E27FC236}">
                <a16:creationId xmlns:a16="http://schemas.microsoft.com/office/drawing/2014/main" id="{8D2474B3-F2BC-8591-DFE9-09FD167369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1" y="649116"/>
            <a:ext cx="7329714" cy="4098382"/>
          </a:xfrm>
          <a:prstGeom prst="rect">
            <a:avLst/>
          </a:prstGeom>
        </p:spPr>
      </p:pic>
      <p:pic>
        <p:nvPicPr>
          <p:cNvPr id="9" name="Picture 8" descr="A picture containing screenshot, text, plot, line&#10;&#10;Description automatically generated">
            <a:extLst>
              <a:ext uri="{FF2B5EF4-FFF2-40B4-BE49-F238E27FC236}">
                <a16:creationId xmlns:a16="http://schemas.microsoft.com/office/drawing/2014/main" id="{FFCDBDBD-5E09-060C-A352-14954167B4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5689" y="716351"/>
            <a:ext cx="4434027" cy="2571736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C5C9F1F-7CAD-5BA9-44F7-634D6A65E2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www.hillelwayne.com</a:t>
            </a:r>
          </a:p>
        </p:txBody>
      </p:sp>
    </p:spTree>
    <p:extLst>
      <p:ext uri="{BB962C8B-B14F-4D97-AF65-F5344CB8AC3E}">
        <p14:creationId xmlns:p14="http://schemas.microsoft.com/office/powerpoint/2010/main" val="2159567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45D5FB-C4D4-4D92-ABA6-011EF384AB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Crossover: someone who knows both software and "real" engineering.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74332D-3B70-4E0F-9E78-3799FF50AE5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7407046-4CF3-92D0-BFDC-5880F2C6A2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www.hillelwayne.com</a:t>
            </a:r>
          </a:p>
        </p:txBody>
      </p:sp>
    </p:spTree>
    <p:extLst>
      <p:ext uri="{BB962C8B-B14F-4D97-AF65-F5344CB8AC3E}">
        <p14:creationId xmlns:p14="http://schemas.microsoft.com/office/powerpoint/2010/main" val="4543805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45D5FB-C4D4-4D92-ABA6-011EF384AB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Crossover: someone who worked in both software and "real" engineering.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74332D-3B70-4E0F-9E78-3799FF50AE5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C7F260E-4E27-39A0-DDD7-E810914CE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www.hillelwayne.com</a:t>
            </a:r>
          </a:p>
        </p:txBody>
      </p:sp>
    </p:spTree>
    <p:extLst>
      <p:ext uri="{BB962C8B-B14F-4D97-AF65-F5344CB8AC3E}">
        <p14:creationId xmlns:p14="http://schemas.microsoft.com/office/powerpoint/2010/main" val="34105559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24BC72-027D-4C96-9D67-C83C4AC4A8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14BD9E-27E6-4054-9676-FE9AAFBE58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857250" indent="-857250">
              <a:buFont typeface="+mj-lt"/>
              <a:buAutoNum type="romanUcPeriod"/>
            </a:pPr>
            <a:r>
              <a:rPr lang="en-US" sz="4400" dirty="0"/>
              <a:t>Are we really engineers?</a:t>
            </a:r>
          </a:p>
          <a:p>
            <a:pPr marL="857250" indent="-857250">
              <a:buFont typeface="+mj-lt"/>
              <a:buAutoNum type="romanUcPeriod"/>
            </a:pPr>
            <a:r>
              <a:rPr lang="en-US" sz="4000" dirty="0"/>
              <a:t>How similar are we to engineers?</a:t>
            </a:r>
          </a:p>
          <a:p>
            <a:pPr marL="857250" indent="-857250">
              <a:buFont typeface="+mj-lt"/>
              <a:buAutoNum type="romanUcPeriod"/>
            </a:pPr>
            <a:r>
              <a:rPr lang="en-US" sz="4400" dirty="0"/>
              <a:t>What can we learn from each other?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D28C04D-8DCE-204E-1938-B3606F0EBB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www.hillelwayne.com</a:t>
            </a:r>
          </a:p>
        </p:txBody>
      </p:sp>
    </p:spTree>
    <p:extLst>
      <p:ext uri="{BB962C8B-B14F-4D97-AF65-F5344CB8AC3E}">
        <p14:creationId xmlns:p14="http://schemas.microsoft.com/office/powerpoint/2010/main" val="3963486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951C63-6FDD-4836-8715-DE63F0F355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B3C0D605-6693-47C4-BBB5-611A1AFBBD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473582" y="1825625"/>
            <a:ext cx="5153399" cy="4351339"/>
          </a:xfr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271D70-26E5-36B6-E4D4-27B792D524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www.hillelwayne.com</a:t>
            </a:r>
          </a:p>
        </p:txBody>
      </p:sp>
    </p:spTree>
    <p:extLst>
      <p:ext uri="{BB962C8B-B14F-4D97-AF65-F5344CB8AC3E}">
        <p14:creationId xmlns:p14="http://schemas.microsoft.com/office/powerpoint/2010/main" val="38726295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8CE8C2-F01C-46A7-9FA3-0FA2D900988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Are we </a:t>
            </a:r>
            <a:r>
              <a:rPr lang="en-US" i="1" dirty="0"/>
              <a:t>really</a:t>
            </a:r>
            <a:r>
              <a:rPr lang="en-US" dirty="0"/>
              <a:t> engineers?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A966F30-D55E-4EBD-9FC0-ED816D74780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57542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023DEEE5-5E7F-4FC9-764B-8CC8ECA357EA}"/>
              </a:ext>
            </a:extLst>
          </p:cNvPr>
          <p:cNvGrpSpPr/>
          <p:nvPr/>
        </p:nvGrpSpPr>
        <p:grpSpPr>
          <a:xfrm>
            <a:off x="8691483" y="1554253"/>
            <a:ext cx="2176462" cy="3456857"/>
            <a:chOff x="462662" y="1953623"/>
            <a:chExt cx="2176462" cy="3456857"/>
          </a:xfrm>
        </p:grpSpPr>
        <p:pic>
          <p:nvPicPr>
            <p:cNvPr id="7" name="Graphic 6" descr="Clock with solid fill">
              <a:extLst>
                <a:ext uri="{FF2B5EF4-FFF2-40B4-BE49-F238E27FC236}">
                  <a16:creationId xmlns:a16="http://schemas.microsoft.com/office/drawing/2014/main" id="{B9EA6D58-0B12-B8E3-C59C-BD7CA3FD7B1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62662" y="3234018"/>
              <a:ext cx="2176462" cy="2176462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2E8D6D6-11DA-CF1A-321A-9815337518FA}"/>
                </a:ext>
              </a:extLst>
            </p:cNvPr>
            <p:cNvSpPr/>
            <p:nvPr/>
          </p:nvSpPr>
          <p:spPr>
            <a:xfrm>
              <a:off x="1107503" y="1953623"/>
              <a:ext cx="886781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12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0F2B2F3-476F-04C8-C89F-FA702AABCBDD}"/>
              </a:ext>
            </a:extLst>
          </p:cNvPr>
          <p:cNvGrpSpPr/>
          <p:nvPr/>
        </p:nvGrpSpPr>
        <p:grpSpPr>
          <a:xfrm>
            <a:off x="4990495" y="1554253"/>
            <a:ext cx="2176462" cy="3459780"/>
            <a:chOff x="7514664" y="1950699"/>
            <a:chExt cx="2176462" cy="3459780"/>
          </a:xfrm>
        </p:grpSpPr>
        <p:pic>
          <p:nvPicPr>
            <p:cNvPr id="3" name="Graphic 2" descr="Books with solid fill">
              <a:extLst>
                <a:ext uri="{FF2B5EF4-FFF2-40B4-BE49-F238E27FC236}">
                  <a16:creationId xmlns:a16="http://schemas.microsoft.com/office/drawing/2014/main" id="{85E2891C-5D39-809A-3F2D-CA4D8F0C282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514664" y="3234017"/>
              <a:ext cx="2176462" cy="2176462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C0FAF6A-9F70-78F0-7090-B14A748512D1}"/>
                </a:ext>
              </a:extLst>
            </p:cNvPr>
            <p:cNvSpPr/>
            <p:nvPr/>
          </p:nvSpPr>
          <p:spPr>
            <a:xfrm>
              <a:off x="8335032" y="1950699"/>
              <a:ext cx="535724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6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53F5E3B-5469-4B30-6E3D-92C54BBE03AD}"/>
              </a:ext>
            </a:extLst>
          </p:cNvPr>
          <p:cNvGrpSpPr/>
          <p:nvPr/>
        </p:nvGrpSpPr>
        <p:grpSpPr>
          <a:xfrm>
            <a:off x="1324055" y="1557176"/>
            <a:ext cx="2141915" cy="3456857"/>
            <a:chOff x="3936810" y="1953623"/>
            <a:chExt cx="2141915" cy="3456857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32C2287-A2CD-316C-32A3-A47CFE63FA89}"/>
                </a:ext>
              </a:extLst>
            </p:cNvPr>
            <p:cNvSpPr/>
            <p:nvPr/>
          </p:nvSpPr>
          <p:spPr>
            <a:xfrm>
              <a:off x="4529780" y="1953623"/>
              <a:ext cx="886781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17</a:t>
              </a:r>
            </a:p>
          </p:txBody>
        </p:sp>
        <p:grpSp>
          <p:nvGrpSpPr>
            <p:cNvPr id="16" name="Content Placeholder 4">
              <a:extLst>
                <a:ext uri="{FF2B5EF4-FFF2-40B4-BE49-F238E27FC236}">
                  <a16:creationId xmlns:a16="http://schemas.microsoft.com/office/drawing/2014/main" id="{6E6095BB-C35D-5280-E37D-407FE4405240}"/>
                </a:ext>
              </a:extLst>
            </p:cNvPr>
            <p:cNvGrpSpPr/>
            <p:nvPr/>
          </p:nvGrpSpPr>
          <p:grpSpPr>
            <a:xfrm>
              <a:off x="3936810" y="3234017"/>
              <a:ext cx="2141915" cy="2176463"/>
              <a:chOff x="3936810" y="3234017"/>
              <a:chExt cx="2141915" cy="2176463"/>
            </a:xfrm>
            <a:solidFill>
              <a:srgbClr val="000000"/>
            </a:solidFill>
          </p:grpSpPr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34341A58-6044-76BC-4EDA-97768F65BD7B}"/>
                  </a:ext>
                </a:extLst>
              </p:cNvPr>
              <p:cNvSpPr/>
              <p:nvPr/>
            </p:nvSpPr>
            <p:spPr>
              <a:xfrm>
                <a:off x="3936810" y="3234017"/>
                <a:ext cx="2141915" cy="2176463"/>
              </a:xfrm>
              <a:custGeom>
                <a:avLst/>
                <a:gdLst>
                  <a:gd name="connsiteX0" fmla="*/ 1520069 w 2141915"/>
                  <a:gd name="connsiteY0" fmla="*/ 1554616 h 2176463"/>
                  <a:gd name="connsiteX1" fmla="*/ 1209146 w 2141915"/>
                  <a:gd name="connsiteY1" fmla="*/ 1554616 h 2176463"/>
                  <a:gd name="connsiteX2" fmla="*/ 1209146 w 2141915"/>
                  <a:gd name="connsiteY2" fmla="*/ 1538656 h 2176463"/>
                  <a:gd name="connsiteX3" fmla="*/ 1401780 w 2141915"/>
                  <a:gd name="connsiteY3" fmla="*/ 1458990 h 2176463"/>
                  <a:gd name="connsiteX4" fmla="*/ 1461789 w 2141915"/>
                  <a:gd name="connsiteY4" fmla="*/ 1519033 h 2176463"/>
                  <a:gd name="connsiteX5" fmla="*/ 1657221 w 2141915"/>
                  <a:gd name="connsiteY5" fmla="*/ 1323600 h 2176463"/>
                  <a:gd name="connsiteX6" fmla="*/ 1597178 w 2141915"/>
                  <a:gd name="connsiteY6" fmla="*/ 1263592 h 2176463"/>
                  <a:gd name="connsiteX7" fmla="*/ 1676844 w 2141915"/>
                  <a:gd name="connsiteY7" fmla="*/ 1070958 h 2176463"/>
                  <a:gd name="connsiteX8" fmla="*/ 1761899 w 2141915"/>
                  <a:gd name="connsiteY8" fmla="*/ 1070958 h 2176463"/>
                  <a:gd name="connsiteX9" fmla="*/ 1761899 w 2141915"/>
                  <a:gd name="connsiteY9" fmla="*/ 863676 h 2176463"/>
                  <a:gd name="connsiteX10" fmla="*/ 1900087 w 2141915"/>
                  <a:gd name="connsiteY10" fmla="*/ 863676 h 2176463"/>
                  <a:gd name="connsiteX11" fmla="*/ 1900087 w 2141915"/>
                  <a:gd name="connsiteY11" fmla="*/ 794582 h 2176463"/>
                  <a:gd name="connsiteX12" fmla="*/ 1830993 w 2141915"/>
                  <a:gd name="connsiteY12" fmla="*/ 794582 h 2176463"/>
                  <a:gd name="connsiteX13" fmla="*/ 1229494 w 2141915"/>
                  <a:gd name="connsiteY13" fmla="*/ 52235 h 2176463"/>
                  <a:gd name="connsiteX14" fmla="*/ 1140052 w 2141915"/>
                  <a:gd name="connsiteY14" fmla="*/ 0 h 2176463"/>
                  <a:gd name="connsiteX15" fmla="*/ 1001864 w 2141915"/>
                  <a:gd name="connsiteY15" fmla="*/ 0 h 2176463"/>
                  <a:gd name="connsiteX16" fmla="*/ 912422 w 2141915"/>
                  <a:gd name="connsiteY16" fmla="*/ 52235 h 2176463"/>
                  <a:gd name="connsiteX17" fmla="*/ 310923 w 2141915"/>
                  <a:gd name="connsiteY17" fmla="*/ 794582 h 2176463"/>
                  <a:gd name="connsiteX18" fmla="*/ 241829 w 2141915"/>
                  <a:gd name="connsiteY18" fmla="*/ 794582 h 2176463"/>
                  <a:gd name="connsiteX19" fmla="*/ 241829 w 2141915"/>
                  <a:gd name="connsiteY19" fmla="*/ 863676 h 2176463"/>
                  <a:gd name="connsiteX20" fmla="*/ 380017 w 2141915"/>
                  <a:gd name="connsiteY20" fmla="*/ 863676 h 2176463"/>
                  <a:gd name="connsiteX21" fmla="*/ 380017 w 2141915"/>
                  <a:gd name="connsiteY21" fmla="*/ 1070958 h 2176463"/>
                  <a:gd name="connsiteX22" fmla="*/ 465072 w 2141915"/>
                  <a:gd name="connsiteY22" fmla="*/ 1070958 h 2176463"/>
                  <a:gd name="connsiteX23" fmla="*/ 544738 w 2141915"/>
                  <a:gd name="connsiteY23" fmla="*/ 1263592 h 2176463"/>
                  <a:gd name="connsiteX24" fmla="*/ 484695 w 2141915"/>
                  <a:gd name="connsiteY24" fmla="*/ 1323600 h 2176463"/>
                  <a:gd name="connsiteX25" fmla="*/ 680127 w 2141915"/>
                  <a:gd name="connsiteY25" fmla="*/ 1519033 h 2176463"/>
                  <a:gd name="connsiteX26" fmla="*/ 740136 w 2141915"/>
                  <a:gd name="connsiteY26" fmla="*/ 1458990 h 2176463"/>
                  <a:gd name="connsiteX27" fmla="*/ 932770 w 2141915"/>
                  <a:gd name="connsiteY27" fmla="*/ 1538656 h 2176463"/>
                  <a:gd name="connsiteX28" fmla="*/ 932770 w 2141915"/>
                  <a:gd name="connsiteY28" fmla="*/ 1554616 h 2176463"/>
                  <a:gd name="connsiteX29" fmla="*/ 621847 w 2141915"/>
                  <a:gd name="connsiteY29" fmla="*/ 1554616 h 2176463"/>
                  <a:gd name="connsiteX30" fmla="*/ 602569 w 2141915"/>
                  <a:gd name="connsiteY30" fmla="*/ 1555584 h 2176463"/>
                  <a:gd name="connsiteX31" fmla="*/ 408311 w 2141915"/>
                  <a:gd name="connsiteY31" fmla="*/ 1361291 h 2176463"/>
                  <a:gd name="connsiteX32" fmla="*/ 414564 w 2141915"/>
                  <a:gd name="connsiteY32" fmla="*/ 1312787 h 2176463"/>
                  <a:gd name="connsiteX33" fmla="*/ 137290 w 2141915"/>
                  <a:gd name="connsiteY33" fmla="*/ 1118322 h 2176463"/>
                  <a:gd name="connsiteX34" fmla="*/ 86091 w 2141915"/>
                  <a:gd name="connsiteY34" fmla="*/ 1136770 h 2176463"/>
                  <a:gd name="connsiteX35" fmla="*/ 192980 w 2141915"/>
                  <a:gd name="connsiteY35" fmla="*/ 1243693 h 2176463"/>
                  <a:gd name="connsiteX36" fmla="*/ 138188 w 2141915"/>
                  <a:gd name="connsiteY36" fmla="*/ 1298485 h 2176463"/>
                  <a:gd name="connsiteX37" fmla="*/ 31265 w 2141915"/>
                  <a:gd name="connsiteY37" fmla="*/ 1191562 h 2176463"/>
                  <a:gd name="connsiteX38" fmla="*/ 12817 w 2141915"/>
                  <a:gd name="connsiteY38" fmla="*/ 1242760 h 2176463"/>
                  <a:gd name="connsiteX39" fmla="*/ 0 w 2141915"/>
                  <a:gd name="connsiteY39" fmla="*/ 1312787 h 2176463"/>
                  <a:gd name="connsiteX40" fmla="*/ 207282 w 2141915"/>
                  <a:gd name="connsiteY40" fmla="*/ 1520069 h 2176463"/>
                  <a:gd name="connsiteX41" fmla="*/ 255786 w 2141915"/>
                  <a:gd name="connsiteY41" fmla="*/ 1513816 h 2176463"/>
                  <a:gd name="connsiteX42" fmla="*/ 356767 w 2141915"/>
                  <a:gd name="connsiteY42" fmla="*/ 1614763 h 2176463"/>
                  <a:gd name="connsiteX43" fmla="*/ 0 w 2141915"/>
                  <a:gd name="connsiteY43" fmla="*/ 2176463 h 2176463"/>
                  <a:gd name="connsiteX44" fmla="*/ 69094 w 2141915"/>
                  <a:gd name="connsiteY44" fmla="*/ 2176463 h 2176463"/>
                  <a:gd name="connsiteX45" fmla="*/ 239031 w 2141915"/>
                  <a:gd name="connsiteY45" fmla="*/ 1778654 h 2176463"/>
                  <a:gd name="connsiteX46" fmla="*/ 380017 w 2141915"/>
                  <a:gd name="connsiteY46" fmla="*/ 2176463 h 2176463"/>
                  <a:gd name="connsiteX47" fmla="*/ 449111 w 2141915"/>
                  <a:gd name="connsiteY47" fmla="*/ 2176463 h 2176463"/>
                  <a:gd name="connsiteX48" fmla="*/ 445380 w 2141915"/>
                  <a:gd name="connsiteY48" fmla="*/ 2107369 h 2176463"/>
                  <a:gd name="connsiteX49" fmla="*/ 1036411 w 2141915"/>
                  <a:gd name="connsiteY49" fmla="*/ 2107369 h 2176463"/>
                  <a:gd name="connsiteX50" fmla="*/ 1036411 w 2141915"/>
                  <a:gd name="connsiteY50" fmla="*/ 2176463 h 2176463"/>
                  <a:gd name="connsiteX51" fmla="*/ 1105505 w 2141915"/>
                  <a:gd name="connsiteY51" fmla="*/ 2176463 h 2176463"/>
                  <a:gd name="connsiteX52" fmla="*/ 1105505 w 2141915"/>
                  <a:gd name="connsiteY52" fmla="*/ 2107369 h 2176463"/>
                  <a:gd name="connsiteX53" fmla="*/ 1696536 w 2141915"/>
                  <a:gd name="connsiteY53" fmla="*/ 2107369 h 2176463"/>
                  <a:gd name="connsiteX54" fmla="*/ 1692805 w 2141915"/>
                  <a:gd name="connsiteY54" fmla="*/ 2176463 h 2176463"/>
                  <a:gd name="connsiteX55" fmla="*/ 1761899 w 2141915"/>
                  <a:gd name="connsiteY55" fmla="*/ 2176463 h 2176463"/>
                  <a:gd name="connsiteX56" fmla="*/ 1902885 w 2141915"/>
                  <a:gd name="connsiteY56" fmla="*/ 1778654 h 2176463"/>
                  <a:gd name="connsiteX57" fmla="*/ 2072822 w 2141915"/>
                  <a:gd name="connsiteY57" fmla="*/ 2176463 h 2176463"/>
                  <a:gd name="connsiteX58" fmla="*/ 2141916 w 2141915"/>
                  <a:gd name="connsiteY58" fmla="*/ 2176463 h 2176463"/>
                  <a:gd name="connsiteX59" fmla="*/ 1520069 w 2141915"/>
                  <a:gd name="connsiteY59" fmla="*/ 1554616 h 2176463"/>
                  <a:gd name="connsiteX60" fmla="*/ 380017 w 2141915"/>
                  <a:gd name="connsiteY60" fmla="*/ 794582 h 2176463"/>
                  <a:gd name="connsiteX61" fmla="*/ 898223 w 2141915"/>
                  <a:gd name="connsiteY61" fmla="*/ 126408 h 2176463"/>
                  <a:gd name="connsiteX62" fmla="*/ 898223 w 2141915"/>
                  <a:gd name="connsiteY62" fmla="*/ 518205 h 2176463"/>
                  <a:gd name="connsiteX63" fmla="*/ 967317 w 2141915"/>
                  <a:gd name="connsiteY63" fmla="*/ 518205 h 2176463"/>
                  <a:gd name="connsiteX64" fmla="*/ 967317 w 2141915"/>
                  <a:gd name="connsiteY64" fmla="*/ 103641 h 2176463"/>
                  <a:gd name="connsiteX65" fmla="*/ 1001864 w 2141915"/>
                  <a:gd name="connsiteY65" fmla="*/ 69094 h 2176463"/>
                  <a:gd name="connsiteX66" fmla="*/ 1140052 w 2141915"/>
                  <a:gd name="connsiteY66" fmla="*/ 69094 h 2176463"/>
                  <a:gd name="connsiteX67" fmla="*/ 1174599 w 2141915"/>
                  <a:gd name="connsiteY67" fmla="*/ 103641 h 2176463"/>
                  <a:gd name="connsiteX68" fmla="*/ 1174599 w 2141915"/>
                  <a:gd name="connsiteY68" fmla="*/ 518205 h 2176463"/>
                  <a:gd name="connsiteX69" fmla="*/ 1243693 w 2141915"/>
                  <a:gd name="connsiteY69" fmla="*/ 518205 h 2176463"/>
                  <a:gd name="connsiteX70" fmla="*/ 1243693 w 2141915"/>
                  <a:gd name="connsiteY70" fmla="*/ 126408 h 2176463"/>
                  <a:gd name="connsiteX71" fmla="*/ 1761899 w 2141915"/>
                  <a:gd name="connsiteY71" fmla="*/ 794582 h 2176463"/>
                  <a:gd name="connsiteX72" fmla="*/ 1702443 w 2141915"/>
                  <a:gd name="connsiteY72" fmla="*/ 794582 h 2176463"/>
                  <a:gd name="connsiteX73" fmla="*/ 1667896 w 2141915"/>
                  <a:gd name="connsiteY73" fmla="*/ 898223 h 2176463"/>
                  <a:gd name="connsiteX74" fmla="*/ 474020 w 2141915"/>
                  <a:gd name="connsiteY74" fmla="*/ 898223 h 2176463"/>
                  <a:gd name="connsiteX75" fmla="*/ 439473 w 2141915"/>
                  <a:gd name="connsiteY75" fmla="*/ 794582 h 2176463"/>
                  <a:gd name="connsiteX76" fmla="*/ 380017 w 2141915"/>
                  <a:gd name="connsiteY76" fmla="*/ 794582 h 2176463"/>
                  <a:gd name="connsiteX77" fmla="*/ 1379843 w 2141915"/>
                  <a:gd name="connsiteY77" fmla="*/ 967317 h 2176463"/>
                  <a:gd name="connsiteX78" fmla="*/ 1070958 w 2141915"/>
                  <a:gd name="connsiteY78" fmla="*/ 1243693 h 2176463"/>
                  <a:gd name="connsiteX79" fmla="*/ 762073 w 2141915"/>
                  <a:gd name="connsiteY79" fmla="*/ 967317 h 2176463"/>
                  <a:gd name="connsiteX80" fmla="*/ 1379843 w 2141915"/>
                  <a:gd name="connsiteY80" fmla="*/ 967317 h 2176463"/>
                  <a:gd name="connsiteX81" fmla="*/ 755405 w 2141915"/>
                  <a:gd name="connsiteY81" fmla="*/ 1386269 h 2176463"/>
                  <a:gd name="connsiteX82" fmla="*/ 731672 w 2141915"/>
                  <a:gd name="connsiteY82" fmla="*/ 1369721 h 2176463"/>
                  <a:gd name="connsiteX83" fmla="*/ 680093 w 2141915"/>
                  <a:gd name="connsiteY83" fmla="*/ 1421334 h 2176463"/>
                  <a:gd name="connsiteX84" fmla="*/ 582359 w 2141915"/>
                  <a:gd name="connsiteY84" fmla="*/ 1323600 h 2176463"/>
                  <a:gd name="connsiteX85" fmla="*/ 633973 w 2141915"/>
                  <a:gd name="connsiteY85" fmla="*/ 1272022 h 2176463"/>
                  <a:gd name="connsiteX86" fmla="*/ 617425 w 2141915"/>
                  <a:gd name="connsiteY86" fmla="*/ 1248288 h 2176463"/>
                  <a:gd name="connsiteX87" fmla="*/ 527326 w 2141915"/>
                  <a:gd name="connsiteY87" fmla="*/ 1030296 h 2176463"/>
                  <a:gd name="connsiteX88" fmla="*/ 522282 w 2141915"/>
                  <a:gd name="connsiteY88" fmla="*/ 1001864 h 2176463"/>
                  <a:gd name="connsiteX89" fmla="*/ 449111 w 2141915"/>
                  <a:gd name="connsiteY89" fmla="*/ 1001864 h 2176463"/>
                  <a:gd name="connsiteX90" fmla="*/ 449111 w 2141915"/>
                  <a:gd name="connsiteY90" fmla="*/ 967317 h 2176463"/>
                  <a:gd name="connsiteX91" fmla="*/ 692703 w 2141915"/>
                  <a:gd name="connsiteY91" fmla="*/ 967317 h 2176463"/>
                  <a:gd name="connsiteX92" fmla="*/ 1070958 w 2141915"/>
                  <a:gd name="connsiteY92" fmla="*/ 1312787 h 2176463"/>
                  <a:gd name="connsiteX93" fmla="*/ 1449214 w 2141915"/>
                  <a:gd name="connsiteY93" fmla="*/ 967317 h 2176463"/>
                  <a:gd name="connsiteX94" fmla="*/ 1692805 w 2141915"/>
                  <a:gd name="connsiteY94" fmla="*/ 967317 h 2176463"/>
                  <a:gd name="connsiteX95" fmla="*/ 1692805 w 2141915"/>
                  <a:gd name="connsiteY95" fmla="*/ 1001864 h 2176463"/>
                  <a:gd name="connsiteX96" fmla="*/ 1619634 w 2141915"/>
                  <a:gd name="connsiteY96" fmla="*/ 1001864 h 2176463"/>
                  <a:gd name="connsiteX97" fmla="*/ 1614590 w 2141915"/>
                  <a:gd name="connsiteY97" fmla="*/ 1030331 h 2176463"/>
                  <a:gd name="connsiteX98" fmla="*/ 1524491 w 2141915"/>
                  <a:gd name="connsiteY98" fmla="*/ 1248322 h 2176463"/>
                  <a:gd name="connsiteX99" fmla="*/ 1507943 w 2141915"/>
                  <a:gd name="connsiteY99" fmla="*/ 1272056 h 2176463"/>
                  <a:gd name="connsiteX100" fmla="*/ 1559557 w 2141915"/>
                  <a:gd name="connsiteY100" fmla="*/ 1323635 h 2176463"/>
                  <a:gd name="connsiteX101" fmla="*/ 1461823 w 2141915"/>
                  <a:gd name="connsiteY101" fmla="*/ 1421369 h 2176463"/>
                  <a:gd name="connsiteX102" fmla="*/ 1410244 w 2141915"/>
                  <a:gd name="connsiteY102" fmla="*/ 1369755 h 2176463"/>
                  <a:gd name="connsiteX103" fmla="*/ 1386511 w 2141915"/>
                  <a:gd name="connsiteY103" fmla="*/ 1386303 h 2176463"/>
                  <a:gd name="connsiteX104" fmla="*/ 1168519 w 2141915"/>
                  <a:gd name="connsiteY104" fmla="*/ 1476402 h 2176463"/>
                  <a:gd name="connsiteX105" fmla="*/ 1140052 w 2141915"/>
                  <a:gd name="connsiteY105" fmla="*/ 1481446 h 2176463"/>
                  <a:gd name="connsiteX106" fmla="*/ 1140052 w 2141915"/>
                  <a:gd name="connsiteY106" fmla="*/ 1554616 h 2176463"/>
                  <a:gd name="connsiteX107" fmla="*/ 1001864 w 2141915"/>
                  <a:gd name="connsiteY107" fmla="*/ 1554616 h 2176463"/>
                  <a:gd name="connsiteX108" fmla="*/ 1001864 w 2141915"/>
                  <a:gd name="connsiteY108" fmla="*/ 1481446 h 2176463"/>
                  <a:gd name="connsiteX109" fmla="*/ 973397 w 2141915"/>
                  <a:gd name="connsiteY109" fmla="*/ 1476367 h 2176463"/>
                  <a:gd name="connsiteX110" fmla="*/ 755405 w 2141915"/>
                  <a:gd name="connsiteY110" fmla="*/ 1386269 h 2176463"/>
                  <a:gd name="connsiteX111" fmla="*/ 274511 w 2141915"/>
                  <a:gd name="connsiteY111" fmla="*/ 1434807 h 2176463"/>
                  <a:gd name="connsiteX112" fmla="*/ 253852 w 2141915"/>
                  <a:gd name="connsiteY112" fmla="*/ 1442200 h 2176463"/>
                  <a:gd name="connsiteX113" fmla="*/ 207282 w 2141915"/>
                  <a:gd name="connsiteY113" fmla="*/ 1450975 h 2176463"/>
                  <a:gd name="connsiteX114" fmla="*/ 69889 w 2141915"/>
                  <a:gd name="connsiteY114" fmla="*/ 1327919 h 2176463"/>
                  <a:gd name="connsiteX115" fmla="*/ 138188 w 2141915"/>
                  <a:gd name="connsiteY115" fmla="*/ 1396184 h 2176463"/>
                  <a:gd name="connsiteX116" fmla="*/ 290679 w 2141915"/>
                  <a:gd name="connsiteY116" fmla="*/ 1243693 h 2176463"/>
                  <a:gd name="connsiteX117" fmla="*/ 222414 w 2141915"/>
                  <a:gd name="connsiteY117" fmla="*/ 1175394 h 2176463"/>
                  <a:gd name="connsiteX118" fmla="*/ 345470 w 2141915"/>
                  <a:gd name="connsiteY118" fmla="*/ 1312787 h 2176463"/>
                  <a:gd name="connsiteX119" fmla="*/ 336695 w 2141915"/>
                  <a:gd name="connsiteY119" fmla="*/ 1359391 h 2176463"/>
                  <a:gd name="connsiteX120" fmla="*/ 329302 w 2141915"/>
                  <a:gd name="connsiteY120" fmla="*/ 1380050 h 2176463"/>
                  <a:gd name="connsiteX121" fmla="*/ 513922 w 2141915"/>
                  <a:gd name="connsiteY121" fmla="*/ 1564670 h 2176463"/>
                  <a:gd name="connsiteX122" fmla="*/ 426310 w 2141915"/>
                  <a:gd name="connsiteY122" fmla="*/ 1586642 h 2176463"/>
                  <a:gd name="connsiteX123" fmla="*/ 274511 w 2141915"/>
                  <a:gd name="connsiteY123" fmla="*/ 1434807 h 2176463"/>
                  <a:gd name="connsiteX124" fmla="*/ 1036411 w 2141915"/>
                  <a:gd name="connsiteY124" fmla="*/ 2038275 h 2176463"/>
                  <a:gd name="connsiteX125" fmla="*/ 434809 w 2141915"/>
                  <a:gd name="connsiteY125" fmla="*/ 2038275 h 2176463"/>
                  <a:gd name="connsiteX126" fmla="*/ 291888 w 2141915"/>
                  <a:gd name="connsiteY126" fmla="*/ 1734054 h 2176463"/>
                  <a:gd name="connsiteX127" fmla="*/ 621847 w 2141915"/>
                  <a:gd name="connsiteY127" fmla="*/ 1623711 h 2176463"/>
                  <a:gd name="connsiteX128" fmla="*/ 742761 w 2141915"/>
                  <a:gd name="connsiteY128" fmla="*/ 1623711 h 2176463"/>
                  <a:gd name="connsiteX129" fmla="*/ 1036411 w 2141915"/>
                  <a:gd name="connsiteY129" fmla="*/ 2015267 h 2176463"/>
                  <a:gd name="connsiteX130" fmla="*/ 1036411 w 2141915"/>
                  <a:gd name="connsiteY130" fmla="*/ 2038275 h 2176463"/>
                  <a:gd name="connsiteX131" fmla="*/ 1070958 w 2141915"/>
                  <a:gd name="connsiteY131" fmla="*/ 1946138 h 2176463"/>
                  <a:gd name="connsiteX132" fmla="*/ 829129 w 2141915"/>
                  <a:gd name="connsiteY132" fmla="*/ 1623711 h 2176463"/>
                  <a:gd name="connsiteX133" fmla="*/ 932770 w 2141915"/>
                  <a:gd name="connsiteY133" fmla="*/ 1623711 h 2176463"/>
                  <a:gd name="connsiteX134" fmla="*/ 1209146 w 2141915"/>
                  <a:gd name="connsiteY134" fmla="*/ 1623711 h 2176463"/>
                  <a:gd name="connsiteX135" fmla="*/ 1312787 w 2141915"/>
                  <a:gd name="connsiteY135" fmla="*/ 1623711 h 2176463"/>
                  <a:gd name="connsiteX136" fmla="*/ 1070958 w 2141915"/>
                  <a:gd name="connsiteY136" fmla="*/ 1946138 h 2176463"/>
                  <a:gd name="connsiteX137" fmla="*/ 1707107 w 2141915"/>
                  <a:gd name="connsiteY137" fmla="*/ 2038275 h 2176463"/>
                  <a:gd name="connsiteX138" fmla="*/ 1105505 w 2141915"/>
                  <a:gd name="connsiteY138" fmla="*/ 2038275 h 2176463"/>
                  <a:gd name="connsiteX139" fmla="*/ 1105505 w 2141915"/>
                  <a:gd name="connsiteY139" fmla="*/ 2015267 h 2176463"/>
                  <a:gd name="connsiteX140" fmla="*/ 1399155 w 2141915"/>
                  <a:gd name="connsiteY140" fmla="*/ 1623711 h 2176463"/>
                  <a:gd name="connsiteX141" fmla="*/ 1520069 w 2141915"/>
                  <a:gd name="connsiteY141" fmla="*/ 1623711 h 2176463"/>
                  <a:gd name="connsiteX142" fmla="*/ 1850028 w 2141915"/>
                  <a:gd name="connsiteY142" fmla="*/ 1734054 h 2176463"/>
                  <a:gd name="connsiteX143" fmla="*/ 1707107 w 2141915"/>
                  <a:gd name="connsiteY143" fmla="*/ 2038275 h 21764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</a:cxnLst>
                <a:rect l="l" t="t" r="r" b="b"/>
                <a:pathLst>
                  <a:path w="2141915" h="2176463">
                    <a:moveTo>
                      <a:pt x="1520069" y="1554616"/>
                    </a:moveTo>
                    <a:lnTo>
                      <a:pt x="1209146" y="1554616"/>
                    </a:lnTo>
                    <a:lnTo>
                      <a:pt x="1209146" y="1538656"/>
                    </a:lnTo>
                    <a:cubicBezTo>
                      <a:pt x="1277826" y="1523144"/>
                      <a:pt x="1342394" y="1496405"/>
                      <a:pt x="1401780" y="1458990"/>
                    </a:cubicBezTo>
                    <a:lnTo>
                      <a:pt x="1461789" y="1519033"/>
                    </a:lnTo>
                    <a:lnTo>
                      <a:pt x="1657221" y="1323600"/>
                    </a:lnTo>
                    <a:lnTo>
                      <a:pt x="1597178" y="1263592"/>
                    </a:lnTo>
                    <a:cubicBezTo>
                      <a:pt x="1634593" y="1204206"/>
                      <a:pt x="1661298" y="1139638"/>
                      <a:pt x="1676844" y="1070958"/>
                    </a:cubicBezTo>
                    <a:lnTo>
                      <a:pt x="1761899" y="1070958"/>
                    </a:lnTo>
                    <a:lnTo>
                      <a:pt x="1761899" y="863676"/>
                    </a:lnTo>
                    <a:lnTo>
                      <a:pt x="1900087" y="863676"/>
                    </a:lnTo>
                    <a:lnTo>
                      <a:pt x="1900087" y="794582"/>
                    </a:lnTo>
                    <a:lnTo>
                      <a:pt x="1830993" y="794582"/>
                    </a:lnTo>
                    <a:cubicBezTo>
                      <a:pt x="1830993" y="435431"/>
                      <a:pt x="1579007" y="126477"/>
                      <a:pt x="1229494" y="52235"/>
                    </a:cubicBezTo>
                    <a:cubicBezTo>
                      <a:pt x="1211564" y="21177"/>
                      <a:pt x="1178399" y="0"/>
                      <a:pt x="1140052" y="0"/>
                    </a:cubicBezTo>
                    <a:lnTo>
                      <a:pt x="1001864" y="0"/>
                    </a:lnTo>
                    <a:cubicBezTo>
                      <a:pt x="963517" y="0"/>
                      <a:pt x="930352" y="21177"/>
                      <a:pt x="912422" y="52235"/>
                    </a:cubicBezTo>
                    <a:cubicBezTo>
                      <a:pt x="562909" y="126477"/>
                      <a:pt x="310923" y="435431"/>
                      <a:pt x="310923" y="794582"/>
                    </a:cubicBezTo>
                    <a:lnTo>
                      <a:pt x="241829" y="794582"/>
                    </a:lnTo>
                    <a:lnTo>
                      <a:pt x="241829" y="863676"/>
                    </a:lnTo>
                    <a:lnTo>
                      <a:pt x="380017" y="863676"/>
                    </a:lnTo>
                    <a:lnTo>
                      <a:pt x="380017" y="1070958"/>
                    </a:lnTo>
                    <a:lnTo>
                      <a:pt x="465072" y="1070958"/>
                    </a:lnTo>
                    <a:cubicBezTo>
                      <a:pt x="480584" y="1139638"/>
                      <a:pt x="507323" y="1204206"/>
                      <a:pt x="544738" y="1263592"/>
                    </a:cubicBezTo>
                    <a:lnTo>
                      <a:pt x="484695" y="1323600"/>
                    </a:lnTo>
                    <a:lnTo>
                      <a:pt x="680127" y="1519033"/>
                    </a:lnTo>
                    <a:lnTo>
                      <a:pt x="740136" y="1458990"/>
                    </a:lnTo>
                    <a:cubicBezTo>
                      <a:pt x="799522" y="1496405"/>
                      <a:pt x="864090" y="1523110"/>
                      <a:pt x="932770" y="1538656"/>
                    </a:cubicBezTo>
                    <a:lnTo>
                      <a:pt x="932770" y="1554616"/>
                    </a:lnTo>
                    <a:lnTo>
                      <a:pt x="621847" y="1554616"/>
                    </a:lnTo>
                    <a:cubicBezTo>
                      <a:pt x="615352" y="1554616"/>
                      <a:pt x="609030" y="1555411"/>
                      <a:pt x="602569" y="1555584"/>
                    </a:cubicBezTo>
                    <a:lnTo>
                      <a:pt x="408311" y="1361291"/>
                    </a:lnTo>
                    <a:cubicBezTo>
                      <a:pt x="412457" y="1344916"/>
                      <a:pt x="414564" y="1328644"/>
                      <a:pt x="414564" y="1312787"/>
                    </a:cubicBezTo>
                    <a:cubicBezTo>
                      <a:pt x="414564" y="1175705"/>
                      <a:pt x="279866" y="1067158"/>
                      <a:pt x="137290" y="1118322"/>
                    </a:cubicBezTo>
                    <a:lnTo>
                      <a:pt x="86091" y="1136770"/>
                    </a:lnTo>
                    <a:lnTo>
                      <a:pt x="192980" y="1243693"/>
                    </a:lnTo>
                    <a:lnTo>
                      <a:pt x="138188" y="1298485"/>
                    </a:lnTo>
                    <a:lnTo>
                      <a:pt x="31265" y="1191562"/>
                    </a:lnTo>
                    <a:lnTo>
                      <a:pt x="12817" y="1242760"/>
                    </a:lnTo>
                    <a:cubicBezTo>
                      <a:pt x="4318" y="1266460"/>
                      <a:pt x="0" y="1290021"/>
                      <a:pt x="0" y="1312787"/>
                    </a:cubicBezTo>
                    <a:cubicBezTo>
                      <a:pt x="0" y="1427103"/>
                      <a:pt x="92966" y="1520069"/>
                      <a:pt x="207282" y="1520069"/>
                    </a:cubicBezTo>
                    <a:cubicBezTo>
                      <a:pt x="223139" y="1520069"/>
                      <a:pt x="239411" y="1517962"/>
                      <a:pt x="255786" y="1513816"/>
                    </a:cubicBezTo>
                    <a:lnTo>
                      <a:pt x="356767" y="1614763"/>
                    </a:lnTo>
                    <a:cubicBezTo>
                      <a:pt x="146272" y="1714535"/>
                      <a:pt x="0" y="1928484"/>
                      <a:pt x="0" y="2176463"/>
                    </a:cubicBezTo>
                    <a:lnTo>
                      <a:pt x="69094" y="2176463"/>
                    </a:lnTo>
                    <a:cubicBezTo>
                      <a:pt x="69094" y="2020276"/>
                      <a:pt x="134492" y="1879289"/>
                      <a:pt x="239031" y="1778654"/>
                    </a:cubicBezTo>
                    <a:cubicBezTo>
                      <a:pt x="329855" y="1891035"/>
                      <a:pt x="380017" y="2031815"/>
                      <a:pt x="380017" y="2176463"/>
                    </a:cubicBezTo>
                    <a:lnTo>
                      <a:pt x="449111" y="2176463"/>
                    </a:lnTo>
                    <a:cubicBezTo>
                      <a:pt x="449111" y="2153317"/>
                      <a:pt x="447660" y="2130274"/>
                      <a:pt x="445380" y="2107369"/>
                    </a:cubicBezTo>
                    <a:lnTo>
                      <a:pt x="1036411" y="2107369"/>
                    </a:lnTo>
                    <a:lnTo>
                      <a:pt x="1036411" y="2176463"/>
                    </a:lnTo>
                    <a:lnTo>
                      <a:pt x="1105505" y="2176463"/>
                    </a:lnTo>
                    <a:lnTo>
                      <a:pt x="1105505" y="2107369"/>
                    </a:lnTo>
                    <a:lnTo>
                      <a:pt x="1696536" y="2107369"/>
                    </a:lnTo>
                    <a:cubicBezTo>
                      <a:pt x="1694256" y="2130274"/>
                      <a:pt x="1692805" y="2153317"/>
                      <a:pt x="1692805" y="2176463"/>
                    </a:cubicBezTo>
                    <a:lnTo>
                      <a:pt x="1761899" y="2176463"/>
                    </a:lnTo>
                    <a:cubicBezTo>
                      <a:pt x="1761899" y="2031815"/>
                      <a:pt x="1812061" y="1891035"/>
                      <a:pt x="1902885" y="1778654"/>
                    </a:cubicBezTo>
                    <a:cubicBezTo>
                      <a:pt x="2007424" y="1879289"/>
                      <a:pt x="2072822" y="2020276"/>
                      <a:pt x="2072822" y="2176463"/>
                    </a:cubicBezTo>
                    <a:lnTo>
                      <a:pt x="2141916" y="2176463"/>
                    </a:lnTo>
                    <a:cubicBezTo>
                      <a:pt x="2141916" y="1833584"/>
                      <a:pt x="1862949" y="1554616"/>
                      <a:pt x="1520069" y="1554616"/>
                    </a:cubicBezTo>
                    <a:close/>
                    <a:moveTo>
                      <a:pt x="380017" y="794582"/>
                    </a:moveTo>
                    <a:cubicBezTo>
                      <a:pt x="380017" y="477993"/>
                      <a:pt x="595453" y="204277"/>
                      <a:pt x="898223" y="126408"/>
                    </a:cubicBezTo>
                    <a:lnTo>
                      <a:pt x="898223" y="518205"/>
                    </a:lnTo>
                    <a:lnTo>
                      <a:pt x="967317" y="518205"/>
                    </a:lnTo>
                    <a:lnTo>
                      <a:pt x="967317" y="103641"/>
                    </a:lnTo>
                    <a:cubicBezTo>
                      <a:pt x="967317" y="84571"/>
                      <a:pt x="982794" y="69094"/>
                      <a:pt x="1001864" y="69094"/>
                    </a:cubicBezTo>
                    <a:lnTo>
                      <a:pt x="1140052" y="69094"/>
                    </a:lnTo>
                    <a:cubicBezTo>
                      <a:pt x="1159122" y="69094"/>
                      <a:pt x="1174599" y="84571"/>
                      <a:pt x="1174599" y="103641"/>
                    </a:cubicBezTo>
                    <a:lnTo>
                      <a:pt x="1174599" y="518205"/>
                    </a:lnTo>
                    <a:lnTo>
                      <a:pt x="1243693" y="518205"/>
                    </a:lnTo>
                    <a:lnTo>
                      <a:pt x="1243693" y="126408"/>
                    </a:lnTo>
                    <a:cubicBezTo>
                      <a:pt x="1546463" y="204277"/>
                      <a:pt x="1761899" y="477993"/>
                      <a:pt x="1761899" y="794582"/>
                    </a:cubicBezTo>
                    <a:lnTo>
                      <a:pt x="1702443" y="794582"/>
                    </a:lnTo>
                    <a:lnTo>
                      <a:pt x="1667896" y="898223"/>
                    </a:lnTo>
                    <a:lnTo>
                      <a:pt x="474020" y="898223"/>
                    </a:lnTo>
                    <a:lnTo>
                      <a:pt x="439473" y="794582"/>
                    </a:lnTo>
                    <a:lnTo>
                      <a:pt x="380017" y="794582"/>
                    </a:lnTo>
                    <a:close/>
                    <a:moveTo>
                      <a:pt x="1379843" y="967317"/>
                    </a:moveTo>
                    <a:cubicBezTo>
                      <a:pt x="1362604" y="1122537"/>
                      <a:pt x="1230738" y="1243693"/>
                      <a:pt x="1070958" y="1243693"/>
                    </a:cubicBezTo>
                    <a:cubicBezTo>
                      <a:pt x="911178" y="1243693"/>
                      <a:pt x="779312" y="1122537"/>
                      <a:pt x="762073" y="967317"/>
                    </a:cubicBezTo>
                    <a:lnTo>
                      <a:pt x="1379843" y="967317"/>
                    </a:lnTo>
                    <a:close/>
                    <a:moveTo>
                      <a:pt x="755405" y="1386269"/>
                    </a:moveTo>
                    <a:lnTo>
                      <a:pt x="731672" y="1369721"/>
                    </a:lnTo>
                    <a:lnTo>
                      <a:pt x="680093" y="1421334"/>
                    </a:lnTo>
                    <a:lnTo>
                      <a:pt x="582359" y="1323600"/>
                    </a:lnTo>
                    <a:lnTo>
                      <a:pt x="633973" y="1272022"/>
                    </a:lnTo>
                    <a:lnTo>
                      <a:pt x="617425" y="1248288"/>
                    </a:lnTo>
                    <a:cubicBezTo>
                      <a:pt x="571753" y="1182718"/>
                      <a:pt x="541421" y="1109374"/>
                      <a:pt x="527326" y="1030296"/>
                    </a:cubicBezTo>
                    <a:lnTo>
                      <a:pt x="522282" y="1001864"/>
                    </a:lnTo>
                    <a:lnTo>
                      <a:pt x="449111" y="1001864"/>
                    </a:lnTo>
                    <a:lnTo>
                      <a:pt x="449111" y="967317"/>
                    </a:lnTo>
                    <a:lnTo>
                      <a:pt x="692703" y="967317"/>
                    </a:lnTo>
                    <a:cubicBezTo>
                      <a:pt x="710218" y="1160711"/>
                      <a:pt x="873073" y="1312787"/>
                      <a:pt x="1070958" y="1312787"/>
                    </a:cubicBezTo>
                    <a:cubicBezTo>
                      <a:pt x="1268843" y="1312787"/>
                      <a:pt x="1431698" y="1160711"/>
                      <a:pt x="1449214" y="967317"/>
                    </a:cubicBezTo>
                    <a:lnTo>
                      <a:pt x="1692805" y="967317"/>
                    </a:lnTo>
                    <a:lnTo>
                      <a:pt x="1692805" y="1001864"/>
                    </a:lnTo>
                    <a:lnTo>
                      <a:pt x="1619634" y="1001864"/>
                    </a:lnTo>
                    <a:lnTo>
                      <a:pt x="1614590" y="1030331"/>
                    </a:lnTo>
                    <a:cubicBezTo>
                      <a:pt x="1600495" y="1109374"/>
                      <a:pt x="1570163" y="1182718"/>
                      <a:pt x="1524491" y="1248322"/>
                    </a:cubicBezTo>
                    <a:lnTo>
                      <a:pt x="1507943" y="1272056"/>
                    </a:lnTo>
                    <a:lnTo>
                      <a:pt x="1559557" y="1323635"/>
                    </a:lnTo>
                    <a:lnTo>
                      <a:pt x="1461823" y="1421369"/>
                    </a:lnTo>
                    <a:lnTo>
                      <a:pt x="1410244" y="1369755"/>
                    </a:lnTo>
                    <a:lnTo>
                      <a:pt x="1386511" y="1386303"/>
                    </a:lnTo>
                    <a:cubicBezTo>
                      <a:pt x="1320940" y="1431975"/>
                      <a:pt x="1247597" y="1462307"/>
                      <a:pt x="1168519" y="1476402"/>
                    </a:cubicBezTo>
                    <a:lnTo>
                      <a:pt x="1140052" y="1481446"/>
                    </a:lnTo>
                    <a:lnTo>
                      <a:pt x="1140052" y="1554616"/>
                    </a:lnTo>
                    <a:lnTo>
                      <a:pt x="1001864" y="1554616"/>
                    </a:lnTo>
                    <a:lnTo>
                      <a:pt x="1001864" y="1481446"/>
                    </a:lnTo>
                    <a:lnTo>
                      <a:pt x="973397" y="1476367"/>
                    </a:lnTo>
                    <a:cubicBezTo>
                      <a:pt x="894354" y="1462272"/>
                      <a:pt x="821010" y="1431940"/>
                      <a:pt x="755405" y="1386269"/>
                    </a:cubicBezTo>
                    <a:close/>
                    <a:moveTo>
                      <a:pt x="274511" y="1434807"/>
                    </a:moveTo>
                    <a:lnTo>
                      <a:pt x="253852" y="1442200"/>
                    </a:lnTo>
                    <a:cubicBezTo>
                      <a:pt x="237511" y="1448108"/>
                      <a:pt x="222276" y="1450975"/>
                      <a:pt x="207282" y="1450975"/>
                    </a:cubicBezTo>
                    <a:cubicBezTo>
                      <a:pt x="136184" y="1450975"/>
                      <a:pt x="77454" y="1397013"/>
                      <a:pt x="69889" y="1327919"/>
                    </a:cubicBezTo>
                    <a:lnTo>
                      <a:pt x="138188" y="1396184"/>
                    </a:lnTo>
                    <a:lnTo>
                      <a:pt x="290679" y="1243693"/>
                    </a:lnTo>
                    <a:lnTo>
                      <a:pt x="222414" y="1175394"/>
                    </a:lnTo>
                    <a:cubicBezTo>
                      <a:pt x="291508" y="1182960"/>
                      <a:pt x="345470" y="1241690"/>
                      <a:pt x="345470" y="1312787"/>
                    </a:cubicBezTo>
                    <a:cubicBezTo>
                      <a:pt x="345470" y="1327781"/>
                      <a:pt x="342603" y="1343016"/>
                      <a:pt x="336695" y="1359391"/>
                    </a:cubicBezTo>
                    <a:lnTo>
                      <a:pt x="329302" y="1380050"/>
                    </a:lnTo>
                    <a:lnTo>
                      <a:pt x="513922" y="1564670"/>
                    </a:lnTo>
                    <a:cubicBezTo>
                      <a:pt x="483935" y="1569955"/>
                      <a:pt x="454674" y="1577210"/>
                      <a:pt x="426310" y="1586642"/>
                    </a:cubicBezTo>
                    <a:lnTo>
                      <a:pt x="274511" y="1434807"/>
                    </a:lnTo>
                    <a:close/>
                    <a:moveTo>
                      <a:pt x="1036411" y="2038275"/>
                    </a:moveTo>
                    <a:lnTo>
                      <a:pt x="434809" y="2038275"/>
                    </a:lnTo>
                    <a:cubicBezTo>
                      <a:pt x="412492" y="1927379"/>
                      <a:pt x="363780" y="1822701"/>
                      <a:pt x="291888" y="1734054"/>
                    </a:cubicBezTo>
                    <a:cubicBezTo>
                      <a:pt x="384094" y="1665098"/>
                      <a:pt x="498099" y="1623711"/>
                      <a:pt x="621847" y="1623711"/>
                    </a:cubicBezTo>
                    <a:lnTo>
                      <a:pt x="742761" y="1623711"/>
                    </a:lnTo>
                    <a:lnTo>
                      <a:pt x="1036411" y="2015267"/>
                    </a:lnTo>
                    <a:lnTo>
                      <a:pt x="1036411" y="2038275"/>
                    </a:lnTo>
                    <a:close/>
                    <a:moveTo>
                      <a:pt x="1070958" y="1946138"/>
                    </a:moveTo>
                    <a:lnTo>
                      <a:pt x="829129" y="1623711"/>
                    </a:lnTo>
                    <a:lnTo>
                      <a:pt x="932770" y="1623711"/>
                    </a:lnTo>
                    <a:lnTo>
                      <a:pt x="1209146" y="1623711"/>
                    </a:lnTo>
                    <a:lnTo>
                      <a:pt x="1312787" y="1623711"/>
                    </a:lnTo>
                    <a:lnTo>
                      <a:pt x="1070958" y="1946138"/>
                    </a:lnTo>
                    <a:close/>
                    <a:moveTo>
                      <a:pt x="1707107" y="2038275"/>
                    </a:moveTo>
                    <a:lnTo>
                      <a:pt x="1105505" y="2038275"/>
                    </a:lnTo>
                    <a:lnTo>
                      <a:pt x="1105505" y="2015267"/>
                    </a:lnTo>
                    <a:lnTo>
                      <a:pt x="1399155" y="1623711"/>
                    </a:lnTo>
                    <a:lnTo>
                      <a:pt x="1520069" y="1623711"/>
                    </a:lnTo>
                    <a:cubicBezTo>
                      <a:pt x="1643817" y="1623711"/>
                      <a:pt x="1757822" y="1665098"/>
                      <a:pt x="1850028" y="1734054"/>
                    </a:cubicBezTo>
                    <a:cubicBezTo>
                      <a:pt x="1778136" y="1822701"/>
                      <a:pt x="1729459" y="1927379"/>
                      <a:pt x="1707107" y="2038275"/>
                    </a:cubicBezTo>
                    <a:close/>
                  </a:path>
                </a:pathLst>
              </a:custGeom>
              <a:solidFill>
                <a:srgbClr val="000000"/>
              </a:solidFill>
              <a:ln w="43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4652474E-377E-F705-4063-90BFB0091C79}"/>
                  </a:ext>
                </a:extLst>
              </p:cNvPr>
              <p:cNvSpPr/>
              <p:nvPr/>
            </p:nvSpPr>
            <p:spPr>
              <a:xfrm>
                <a:off x="4455015" y="3959504"/>
                <a:ext cx="1105505" cy="69094"/>
              </a:xfrm>
              <a:custGeom>
                <a:avLst/>
                <a:gdLst>
                  <a:gd name="connsiteX0" fmla="*/ 0 w 1105505"/>
                  <a:gd name="connsiteY0" fmla="*/ 0 h 69094"/>
                  <a:gd name="connsiteX1" fmla="*/ 1105505 w 1105505"/>
                  <a:gd name="connsiteY1" fmla="*/ 0 h 69094"/>
                  <a:gd name="connsiteX2" fmla="*/ 1105505 w 1105505"/>
                  <a:gd name="connsiteY2" fmla="*/ 69094 h 69094"/>
                  <a:gd name="connsiteX3" fmla="*/ 0 w 1105505"/>
                  <a:gd name="connsiteY3" fmla="*/ 69094 h 690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05505" h="69094">
                    <a:moveTo>
                      <a:pt x="0" y="0"/>
                    </a:moveTo>
                    <a:lnTo>
                      <a:pt x="1105505" y="0"/>
                    </a:lnTo>
                    <a:lnTo>
                      <a:pt x="1105505" y="69094"/>
                    </a:lnTo>
                    <a:lnTo>
                      <a:pt x="0" y="69094"/>
                    </a:lnTo>
                    <a:close/>
                  </a:path>
                </a:pathLst>
              </a:custGeom>
              <a:solidFill>
                <a:srgbClr val="000000"/>
              </a:solidFill>
              <a:ln w="43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2190FB9-51D9-33F2-E83B-2E5A5910E1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www.hillelwayne.com</a:t>
            </a:r>
          </a:p>
        </p:txBody>
      </p:sp>
    </p:spTree>
    <p:extLst>
      <p:ext uri="{BB962C8B-B14F-4D97-AF65-F5344CB8AC3E}">
        <p14:creationId xmlns:p14="http://schemas.microsoft.com/office/powerpoint/2010/main" val="1466847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3111A6-E773-4B4A-A1F2-000C10AEBDF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I. Are we really engineers?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B6694680-BA24-4BC9-8FD3-C917EC6823F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8427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54F5C3-5919-B467-80DC-2AC3A714B1E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What is "engineering"?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7C676109-7DFB-B425-2518-98F70B97AFA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0778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3667313B-AF04-8AAA-FA3E-8B6D4AF229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8200" y="3208758"/>
            <a:ext cx="1638300" cy="2714625"/>
          </a:xfr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7968A0FB-E94E-8EC3-0756-64B7566B11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784085" y="3074894"/>
            <a:ext cx="2962275" cy="1247775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98C9EED0-1502-D3F9-35D0-27A2EC501BC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268259" y="3046319"/>
            <a:ext cx="1276350" cy="1276350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AD4A6E3E-9693-D205-68DE-B0608936689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617523" y="4994695"/>
            <a:ext cx="1295400" cy="1276350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FB3E8016-2220-E233-1712-0963266C087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053946" y="4566070"/>
            <a:ext cx="1704975" cy="1704975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0D6359C8-DFEA-435F-C7A4-480074798F4A}"/>
              </a:ext>
            </a:extLst>
          </p:cNvPr>
          <p:cNvSpPr/>
          <p:nvPr/>
        </p:nvSpPr>
        <p:spPr>
          <a:xfrm>
            <a:off x="3714383" y="647717"/>
            <a:ext cx="823257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"Anything required for a living city"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4CAF347-5227-57C6-F36F-2B3703A277A7}"/>
              </a:ext>
            </a:extLst>
          </p:cNvPr>
          <p:cNvSpPr/>
          <p:nvPr/>
        </p:nvSpPr>
        <p:spPr>
          <a:xfrm>
            <a:off x="966294" y="1978976"/>
            <a:ext cx="1382110" cy="923330"/>
          </a:xfrm>
          <a:prstGeom prst="rect">
            <a:avLst/>
          </a:prstGeom>
          <a:noFill/>
          <a:effectLst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</a:rPr>
              <a:t>20</a:t>
            </a:r>
            <a:r>
              <a:rPr lang="en-US" sz="5400" b="0" cap="none" spc="0" dirty="0">
                <a:ln w="0"/>
                <a:solidFill>
                  <a:schemeClr val="tx1"/>
                </a:solidFill>
              </a:rPr>
              <a:t>%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F50389FB-63AE-4F4C-A6C1-DBB989A59A58}"/>
              </a:ext>
            </a:extLst>
          </p:cNvPr>
          <p:cNvGrpSpPr/>
          <p:nvPr/>
        </p:nvGrpSpPr>
        <p:grpSpPr>
          <a:xfrm>
            <a:off x="3714382" y="647717"/>
            <a:ext cx="8232575" cy="5623328"/>
            <a:chOff x="3866783" y="800117"/>
            <a:chExt cx="8232575" cy="5623328"/>
          </a:xfrm>
        </p:grpSpPr>
        <p:pic>
          <p:nvPicPr>
            <p:cNvPr id="29" name="Graphic 28">
              <a:extLst>
                <a:ext uri="{FF2B5EF4-FFF2-40B4-BE49-F238E27FC236}">
                  <a16:creationId xmlns:a16="http://schemas.microsoft.com/office/drawing/2014/main" id="{79F3DC5C-48AD-11D5-DE21-E7043BEBE86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936485" y="3227294"/>
              <a:ext cx="2962275" cy="1247775"/>
            </a:xfrm>
            <a:prstGeom prst="rect">
              <a:avLst/>
            </a:prstGeom>
          </p:spPr>
        </p:pic>
        <p:pic>
          <p:nvPicPr>
            <p:cNvPr id="30" name="Graphic 29">
              <a:extLst>
                <a:ext uri="{FF2B5EF4-FFF2-40B4-BE49-F238E27FC236}">
                  <a16:creationId xmlns:a16="http://schemas.microsoft.com/office/drawing/2014/main" id="{1CD2706E-7BDB-0427-9B32-89F4BF2C65A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8420659" y="3198719"/>
              <a:ext cx="1276350" cy="1276350"/>
            </a:xfrm>
            <a:prstGeom prst="rect">
              <a:avLst/>
            </a:prstGeom>
          </p:spPr>
        </p:pic>
        <p:pic>
          <p:nvPicPr>
            <p:cNvPr id="31" name="Graphic 30">
              <a:extLst>
                <a:ext uri="{FF2B5EF4-FFF2-40B4-BE49-F238E27FC236}">
                  <a16:creationId xmlns:a16="http://schemas.microsoft.com/office/drawing/2014/main" id="{4A452B50-8A1D-95C4-8C9D-6A5EA5A89C7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4769923" y="5147095"/>
              <a:ext cx="1295400" cy="1276350"/>
            </a:xfrm>
            <a:prstGeom prst="rect">
              <a:avLst/>
            </a:prstGeom>
          </p:spPr>
        </p:pic>
        <p:pic>
          <p:nvPicPr>
            <p:cNvPr id="32" name="Graphic 31">
              <a:extLst>
                <a:ext uri="{FF2B5EF4-FFF2-40B4-BE49-F238E27FC236}">
                  <a16:creationId xmlns:a16="http://schemas.microsoft.com/office/drawing/2014/main" id="{CBBE3129-3063-BEF4-0794-4E7ACE5FFD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8206346" y="4718470"/>
              <a:ext cx="1704975" cy="1704975"/>
            </a:xfrm>
            <a:prstGeom prst="rect">
              <a:avLst/>
            </a:prstGeom>
          </p:spPr>
        </p:pic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5ABB9996-965F-1913-685B-A1C80B79B3E5}"/>
                </a:ext>
              </a:extLst>
            </p:cNvPr>
            <p:cNvSpPr/>
            <p:nvPr/>
          </p:nvSpPr>
          <p:spPr>
            <a:xfrm>
              <a:off x="3866783" y="800117"/>
              <a:ext cx="8232575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4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"Anything required for a living city"</a:t>
              </a:r>
            </a:p>
          </p:txBody>
        </p:sp>
      </p:grp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1252E95-7E28-A385-5A80-626CD4515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www.hillelwayne.com</a:t>
            </a:r>
          </a:p>
        </p:txBody>
      </p:sp>
    </p:spTree>
    <p:extLst>
      <p:ext uri="{BB962C8B-B14F-4D97-AF65-F5344CB8AC3E}">
        <p14:creationId xmlns:p14="http://schemas.microsoft.com/office/powerpoint/2010/main" val="3446600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4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xit" presetSubtype="2" decel="4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25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25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3" grpId="1"/>
      <p:bldP spid="2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3667313B-AF04-8AAA-FA3E-8B6D4AF229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8200" y="3208758"/>
            <a:ext cx="1638300" cy="2714625"/>
          </a:xfr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3F90B50B-4010-1745-7833-FF0E5DEF2907}"/>
              </a:ext>
            </a:extLst>
          </p:cNvPr>
          <p:cNvSpPr txBox="1"/>
          <p:nvPr/>
        </p:nvSpPr>
        <p:spPr>
          <a:xfrm>
            <a:off x="3995458" y="1085099"/>
            <a:ext cx="6520141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dirty="0"/>
              <a:t>Mechanical</a:t>
            </a:r>
          </a:p>
          <a:p>
            <a:r>
              <a:rPr lang="en-US" sz="5400" dirty="0"/>
              <a:t>Electrical</a:t>
            </a:r>
          </a:p>
          <a:p>
            <a:r>
              <a:rPr lang="en-US" sz="5400" dirty="0"/>
              <a:t>Chemical</a:t>
            </a:r>
          </a:p>
          <a:p>
            <a:r>
              <a:rPr lang="en-US" sz="5400" dirty="0"/>
              <a:t>Industrial</a:t>
            </a:r>
          </a:p>
          <a:p>
            <a:r>
              <a:rPr lang="en-US" sz="5400" dirty="0"/>
              <a:t>Nuclear</a:t>
            </a:r>
          </a:p>
          <a:p>
            <a:r>
              <a:rPr lang="en-US" sz="5400" dirty="0"/>
              <a:t>Aerospace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DBA0D93-588E-A559-B2E1-1A0B48137602}"/>
              </a:ext>
            </a:extLst>
          </p:cNvPr>
          <p:cNvSpPr/>
          <p:nvPr/>
        </p:nvSpPr>
        <p:spPr>
          <a:xfrm>
            <a:off x="966295" y="1978976"/>
            <a:ext cx="1382110" cy="923330"/>
          </a:xfrm>
          <a:prstGeom prst="rect">
            <a:avLst/>
          </a:prstGeom>
          <a:noFill/>
          <a:effectLst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</a:rPr>
              <a:t>20%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6A381A4-653B-2119-EF86-3D6951DE4D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www.hillelwayne.com</a:t>
            </a:r>
          </a:p>
        </p:txBody>
      </p:sp>
    </p:spTree>
    <p:extLst>
      <p:ext uri="{BB962C8B-B14F-4D97-AF65-F5344CB8AC3E}">
        <p14:creationId xmlns:p14="http://schemas.microsoft.com/office/powerpoint/2010/main" val="4066893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"/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"/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"/>
                                        <p:tgtEl>
                                          <p:spTgt spid="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uiExpand="1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5AEF0F-C683-EB23-9603-24CDD27551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Engineering is: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7EA890-E267-68B3-D4A6-5F6F20B2DF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lphaLcPeriod"/>
            </a:pPr>
            <a:r>
              <a:rPr lang="en-US" dirty="0"/>
              <a:t>physical</a:t>
            </a:r>
          </a:p>
          <a:p>
            <a:pPr marL="514350" indent="-514350">
              <a:buAutoNum type="alphaLcPeriod"/>
            </a:pPr>
            <a:r>
              <a:rPr lang="en-US" dirty="0"/>
              <a:t>consequential</a:t>
            </a:r>
          </a:p>
          <a:p>
            <a:pPr marL="514350" indent="-514350">
              <a:buAutoNum type="alphaLcPeriod"/>
            </a:pPr>
            <a:r>
              <a:rPr lang="en-US" dirty="0"/>
              <a:t>licensed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9F42BB-48BB-40E1-E97F-047584E0AB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www.hillelwayne.com</a:t>
            </a:r>
          </a:p>
        </p:txBody>
      </p:sp>
    </p:spTree>
    <p:extLst>
      <p:ext uri="{BB962C8B-B14F-4D97-AF65-F5344CB8AC3E}">
        <p14:creationId xmlns:p14="http://schemas.microsoft.com/office/powerpoint/2010/main" val="597914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11375E15-FD92-CFE1-FA31-342946C795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a. "Engineering is physical."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627F830-6C04-240E-D54B-5289F94720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BDD7827-E5FA-F5B1-9D04-CA517E4D0B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www.hillelwayne.com</a:t>
            </a:r>
          </a:p>
        </p:txBody>
      </p:sp>
    </p:spTree>
    <p:extLst>
      <p:ext uri="{BB962C8B-B14F-4D97-AF65-F5344CB8AC3E}">
        <p14:creationId xmlns:p14="http://schemas.microsoft.com/office/powerpoint/2010/main" val="16470371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6DA366-2405-468C-B2E3-61C1C4DB31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www.hillelwayne.com</a:t>
            </a:r>
          </a:p>
        </p:txBody>
      </p:sp>
      <p:pic>
        <p:nvPicPr>
          <p:cNvPr id="11" name="syseng1">
            <a:hlinkClick r:id="" action="ppaction://media"/>
            <a:extLst>
              <a:ext uri="{FF2B5EF4-FFF2-40B4-BE49-F238E27FC236}">
                <a16:creationId xmlns:a16="http://schemas.microsoft.com/office/drawing/2014/main" id="{80D90F73-BFCB-D2DE-F360-2F8817CFF1C4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525" y="0"/>
            <a:ext cx="12172950" cy="6858000"/>
          </a:xfrm>
        </p:spPr>
      </p:pic>
    </p:spTree>
    <p:extLst>
      <p:ext uri="{BB962C8B-B14F-4D97-AF65-F5344CB8AC3E}">
        <p14:creationId xmlns:p14="http://schemas.microsoft.com/office/powerpoint/2010/main" val="273689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6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757E20F-F706-9F8E-2576-5B4946EF2B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www.hillelwayne.com</a:t>
            </a:r>
          </a:p>
        </p:txBody>
      </p:sp>
      <p:pic>
        <p:nvPicPr>
          <p:cNvPr id="7" name="syseng2">
            <a:hlinkClick r:id="" action="ppaction://media"/>
            <a:extLst>
              <a:ext uri="{FF2B5EF4-FFF2-40B4-BE49-F238E27FC236}">
                <a16:creationId xmlns:a16="http://schemas.microsoft.com/office/drawing/2014/main" id="{AA05555B-750F-A40F-DA93-E2D165DD7C74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525" y="0"/>
            <a:ext cx="12172950" cy="6858000"/>
          </a:xfrm>
        </p:spPr>
      </p:pic>
    </p:spTree>
    <p:extLst>
      <p:ext uri="{BB962C8B-B14F-4D97-AF65-F5344CB8AC3E}">
        <p14:creationId xmlns:p14="http://schemas.microsoft.com/office/powerpoint/2010/main" val="560399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532A13F-862F-8A28-C28D-1605F80E0C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www.hillelwayne.com</a:t>
            </a:r>
          </a:p>
        </p:txBody>
      </p:sp>
      <p:pic>
        <p:nvPicPr>
          <p:cNvPr id="4" name="PXL_20230830_214937504">
            <a:hlinkClick r:id="" action="ppaction://media"/>
            <a:extLst>
              <a:ext uri="{FF2B5EF4-FFF2-40B4-BE49-F238E27FC236}">
                <a16:creationId xmlns:a16="http://schemas.microsoft.com/office/drawing/2014/main" id="{0CC47FDF-D467-97CD-09F5-D8691AD4C8A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09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797445" y="29731"/>
            <a:ext cx="3886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797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97FBF0-8B7C-4F57-8ED5-F0180AC31C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 Software Development a Branch of Engineering?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461192-8077-4758-AF55-1AA342E2FCA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D0DD12B-5C4B-11EE-57FC-BBBF54FAD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www.hillelwayne.com</a:t>
            </a:r>
          </a:p>
        </p:txBody>
      </p:sp>
    </p:spTree>
    <p:extLst>
      <p:ext uri="{BB962C8B-B14F-4D97-AF65-F5344CB8AC3E}">
        <p14:creationId xmlns:p14="http://schemas.microsoft.com/office/powerpoint/2010/main" val="422640220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3A891D-E122-BACC-6671-BB7AFC1ECC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2023" y="1133102"/>
            <a:ext cx="10515600" cy="129409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/>
              <a:t>Uniqueness Principle</a:t>
            </a:r>
          </a:p>
          <a:p>
            <a:pPr marL="0" indent="0">
              <a:buNone/>
            </a:pPr>
            <a:r>
              <a:rPr lang="en-US" dirty="0"/>
              <a:t>	Each project should be regarded as different from previous seemingly similar projects.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2F90DA0-F818-8E85-85E7-7FCF056894F9}"/>
              </a:ext>
            </a:extLst>
          </p:cNvPr>
          <p:cNvSpPr txBox="1">
            <a:spLocks/>
          </p:cNvSpPr>
          <p:nvPr/>
        </p:nvSpPr>
        <p:spPr>
          <a:xfrm>
            <a:off x="502023" y="3307976"/>
            <a:ext cx="10515600" cy="14455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/>
              <a:t>People-Design Principle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b="1" dirty="0"/>
              <a:t>	</a:t>
            </a:r>
            <a:r>
              <a:rPr lang="en-US" dirty="0"/>
              <a:t>Stakeholders must have a role in finding and implementing the solution.</a:t>
            </a:r>
            <a:endParaRPr lang="en-US" b="1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B834BC2-CC19-EA25-2AFD-B97BCF8708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www.hillelwayne.com</a:t>
            </a:r>
          </a:p>
        </p:txBody>
      </p:sp>
    </p:spTree>
    <p:extLst>
      <p:ext uri="{BB962C8B-B14F-4D97-AF65-F5344CB8AC3E}">
        <p14:creationId xmlns:p14="http://schemas.microsoft.com/office/powerpoint/2010/main" val="206555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3A891D-E122-BACC-6671-BB7AFC1ECC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2023" y="1133102"/>
            <a:ext cx="10515600" cy="129409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/>
              <a:t>Uniqueness Principle</a:t>
            </a:r>
          </a:p>
          <a:p>
            <a:pPr marL="0" indent="0">
              <a:buNone/>
            </a:pPr>
            <a:r>
              <a:rPr lang="en-US" dirty="0"/>
              <a:t>	Each project should be regarded as different from previous seemingly similar projects.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2F90DA0-F818-8E85-85E7-7FCF056894F9}"/>
              </a:ext>
            </a:extLst>
          </p:cNvPr>
          <p:cNvSpPr txBox="1">
            <a:spLocks/>
          </p:cNvSpPr>
          <p:nvPr/>
        </p:nvSpPr>
        <p:spPr>
          <a:xfrm>
            <a:off x="502023" y="3307976"/>
            <a:ext cx="10515600" cy="14455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/>
              <a:t>People-Design Principle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b="1" dirty="0"/>
              <a:t>	</a:t>
            </a:r>
            <a:r>
              <a:rPr lang="en-US" dirty="0"/>
              <a:t>Stakeholders must have a role in finding and implementing the solution.</a:t>
            </a:r>
            <a:endParaRPr lang="en-US" b="1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F6C0692-C7EF-AB06-5A16-2A081A63AC15}"/>
              </a:ext>
            </a:extLst>
          </p:cNvPr>
          <p:cNvSpPr/>
          <p:nvPr/>
        </p:nvSpPr>
        <p:spPr>
          <a:xfrm>
            <a:off x="10183608" y="5216081"/>
            <a:ext cx="2526654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Agile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7C5109D-CF40-D961-32F9-9329C7C517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www.hillelwayne.com</a:t>
            </a:r>
          </a:p>
        </p:txBody>
      </p:sp>
    </p:spTree>
    <p:extLst>
      <p:ext uri="{BB962C8B-B14F-4D97-AF65-F5344CB8AC3E}">
        <p14:creationId xmlns:p14="http://schemas.microsoft.com/office/powerpoint/2010/main" val="782846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5AEF0F-C683-EB23-9603-24CDD27551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Engineering is: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7EA890-E267-68B3-D4A6-5F6F20B2DF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lphaLcPeriod"/>
            </a:pPr>
            <a:r>
              <a:rPr lang="en-US" strike="sngStrike" dirty="0"/>
              <a:t>physical</a:t>
            </a:r>
          </a:p>
          <a:p>
            <a:pPr marL="514350" indent="-514350">
              <a:buAutoNum type="alphaLcPeriod"/>
            </a:pPr>
            <a:r>
              <a:rPr lang="en-US" dirty="0"/>
              <a:t>consequential</a:t>
            </a:r>
          </a:p>
          <a:p>
            <a:pPr marL="514350" indent="-514350">
              <a:buAutoNum type="alphaLcPeriod"/>
            </a:pPr>
            <a:r>
              <a:rPr lang="en-US" dirty="0"/>
              <a:t>licensed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E518D25-9054-4FEB-164A-5D4F3A412F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www.hillelwayne.com</a:t>
            </a:r>
          </a:p>
        </p:txBody>
      </p:sp>
    </p:spTree>
    <p:extLst>
      <p:ext uri="{BB962C8B-B14F-4D97-AF65-F5344CB8AC3E}">
        <p14:creationId xmlns:p14="http://schemas.microsoft.com/office/powerpoint/2010/main" val="213481878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11375E15-FD92-CFE1-FA31-342946C795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b. "Engineering is consequential."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627F830-6C04-240E-D54B-5289F94720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4C16B3B-30DD-19B7-5928-0C72348EDA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www.hillelwayne.com</a:t>
            </a:r>
          </a:p>
        </p:txBody>
      </p:sp>
    </p:spTree>
    <p:extLst>
      <p:ext uri="{BB962C8B-B14F-4D97-AF65-F5344CB8AC3E}">
        <p14:creationId xmlns:p14="http://schemas.microsoft.com/office/powerpoint/2010/main" val="200150778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0978DD-8665-438D-80C8-2436032B1E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92FE3D-85B7-46FB-AED2-639418340E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10C0450-5262-47B5-84A2-1217B746DA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6707" y="0"/>
            <a:ext cx="9438588" cy="6858000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CB46F9B-730F-7D47-689C-73765E654A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www.hillelwayne.com</a:t>
            </a:r>
          </a:p>
        </p:txBody>
      </p:sp>
    </p:spTree>
    <p:extLst>
      <p:ext uri="{BB962C8B-B14F-4D97-AF65-F5344CB8AC3E}">
        <p14:creationId xmlns:p14="http://schemas.microsoft.com/office/powerpoint/2010/main" val="274687935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AE74FD0D-A41B-DC3E-77EE-5900C9D3EDCB}"/>
              </a:ext>
            </a:extLst>
          </p:cNvPr>
          <p:cNvGrpSpPr/>
          <p:nvPr/>
        </p:nvGrpSpPr>
        <p:grpSpPr>
          <a:xfrm>
            <a:off x="3962631" y="1858746"/>
            <a:ext cx="3613896" cy="3613896"/>
            <a:chOff x="7501218" y="3068530"/>
            <a:chExt cx="3613896" cy="3613896"/>
          </a:xfrm>
        </p:grpSpPr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A41C7410-6F20-5C37-62B2-5B130A9CAA6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501218" y="3068530"/>
              <a:ext cx="3613896" cy="3613896"/>
            </a:xfrm>
            <a:prstGeom prst="rect">
              <a:avLst/>
            </a:prstGeom>
          </p:spPr>
        </p:pic>
        <p:pic>
          <p:nvPicPr>
            <p:cNvPr id="26" name="Graphic 25" descr="Cake with solid fill">
              <a:extLst>
                <a:ext uri="{FF2B5EF4-FFF2-40B4-BE49-F238E27FC236}">
                  <a16:creationId xmlns:a16="http://schemas.microsoft.com/office/drawing/2014/main" id="{37DC015B-6682-525A-9858-AE97409CB78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9511746" y="4875478"/>
              <a:ext cx="914400" cy="914400"/>
            </a:xfrm>
            <a:prstGeom prst="rect">
              <a:avLst/>
            </a:prstGeom>
          </p:spPr>
        </p:pic>
      </p:grpSp>
      <p:pic>
        <p:nvPicPr>
          <p:cNvPr id="8" name="Graphic 7" descr="Music with solid fill">
            <a:extLst>
              <a:ext uri="{FF2B5EF4-FFF2-40B4-BE49-F238E27FC236}">
                <a16:creationId xmlns:a16="http://schemas.microsoft.com/office/drawing/2014/main" id="{D09DAADB-9058-D8E5-CA75-95B0AE0B727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284191" y="3048811"/>
            <a:ext cx="914400" cy="914400"/>
          </a:xfrm>
          <a:prstGeom prst="rect">
            <a:avLst/>
          </a:prstGeom>
        </p:spPr>
      </p:pic>
      <p:pic>
        <p:nvPicPr>
          <p:cNvPr id="12" name="Graphic 11" descr="Music note with solid fill">
            <a:extLst>
              <a:ext uri="{FF2B5EF4-FFF2-40B4-BE49-F238E27FC236}">
                <a16:creationId xmlns:a16="http://schemas.microsoft.com/office/drawing/2014/main" id="{4560CB79-9CF9-C2F7-2C02-98F4B7ECD30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312379" y="2890468"/>
            <a:ext cx="914400" cy="914400"/>
          </a:xfrm>
          <a:prstGeom prst="rect">
            <a:avLst/>
          </a:prstGeom>
        </p:spPr>
      </p:pic>
      <p:pic>
        <p:nvPicPr>
          <p:cNvPr id="28" name="Graphic 27" descr="Music note with solid fill">
            <a:extLst>
              <a:ext uri="{FF2B5EF4-FFF2-40B4-BE49-F238E27FC236}">
                <a16:creationId xmlns:a16="http://schemas.microsoft.com/office/drawing/2014/main" id="{6E8316DF-27E1-A550-04CA-D2675E5C745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340567" y="2055240"/>
            <a:ext cx="914400" cy="914400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925EF61B-4065-6E01-0ABA-DF86C0E39A4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179289" y="1858746"/>
            <a:ext cx="3516407" cy="3516407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641CCA3-BDB8-2723-EB84-4A923BCDC8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www.hillelwayne.com</a:t>
            </a:r>
          </a:p>
        </p:txBody>
      </p:sp>
    </p:spTree>
    <p:extLst>
      <p:ext uri="{BB962C8B-B14F-4D97-AF65-F5344CB8AC3E}">
        <p14:creationId xmlns:p14="http://schemas.microsoft.com/office/powerpoint/2010/main" val="2675778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path" presetSubtype="0" accel="2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2.59259E-6 L -0.00221 -0.37315 " pathEditMode="relative" rAng="0" ptsTypes="AA">
                                      <p:cBhvr>
                                        <p:cTn id="18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" y="-186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path" presetSubtype="0" accel="2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4.44444E-6 L -0.10078 -0.31921 " pathEditMode="relative" rAng="0" ptsTypes="AA">
                                      <p:cBhvr>
                                        <p:cTn id="24" dur="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39" y="-15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path" presetSubtype="0" accel="2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34 0.06527 L 0.08932 -0.16806 " pathEditMode="relative" rAng="0" ptsTypes="AA">
                                      <p:cBhvr>
                                        <p:cTn id="30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83" y="-11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5AEF0F-C683-EB23-9603-24CDD27551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Engineering is: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7EA890-E267-68B3-D4A6-5F6F20B2DF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lphaLcPeriod"/>
            </a:pPr>
            <a:r>
              <a:rPr lang="en-US" strike="sngStrike" dirty="0"/>
              <a:t>physical</a:t>
            </a:r>
          </a:p>
          <a:p>
            <a:pPr marL="514350" indent="-514350">
              <a:buAutoNum type="alphaLcPeriod"/>
            </a:pPr>
            <a:r>
              <a:rPr lang="en-US" strike="sngStrike" dirty="0"/>
              <a:t>consequential</a:t>
            </a:r>
          </a:p>
          <a:p>
            <a:pPr marL="514350" indent="-514350">
              <a:buAutoNum type="alphaLcPeriod"/>
            </a:pPr>
            <a:r>
              <a:rPr lang="en-US" dirty="0"/>
              <a:t>licensed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B1F05A-56A2-DAF7-3A5E-DEC6887735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www.hillelwayne.com</a:t>
            </a:r>
          </a:p>
        </p:txBody>
      </p:sp>
    </p:spTree>
    <p:extLst>
      <p:ext uri="{BB962C8B-B14F-4D97-AF65-F5344CB8AC3E}">
        <p14:creationId xmlns:p14="http://schemas.microsoft.com/office/powerpoint/2010/main" val="17840383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11375E15-FD92-CFE1-FA31-342946C795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c. "Engineering is licensed."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627F830-6C04-240E-D54B-5289F94720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D9042F2-1FE7-E29D-C972-293F59246F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www.hillelwayne.com</a:t>
            </a:r>
          </a:p>
        </p:txBody>
      </p:sp>
    </p:spTree>
    <p:extLst>
      <p:ext uri="{BB962C8B-B14F-4D97-AF65-F5344CB8AC3E}">
        <p14:creationId xmlns:p14="http://schemas.microsoft.com/office/powerpoint/2010/main" val="17031336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023-05-23 21-29-18">
            <a:hlinkClick r:id="" action="ppaction://media"/>
            <a:extLst>
              <a:ext uri="{FF2B5EF4-FFF2-40B4-BE49-F238E27FC236}">
                <a16:creationId xmlns:a16="http://schemas.microsoft.com/office/drawing/2014/main" id="{D4B4C367-0019-BE76-D550-873871329CC3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9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525" y="0"/>
            <a:ext cx="1217295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922D5A7-5430-0E33-3A07-F0A0D65915BA}"/>
              </a:ext>
            </a:extLst>
          </p:cNvPr>
          <p:cNvSpPr/>
          <p:nvPr/>
        </p:nvSpPr>
        <p:spPr>
          <a:xfrm>
            <a:off x="9525" y="0"/>
            <a:ext cx="219075" cy="18153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495DE08-4970-FE80-831E-F5C3F29B9D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www.hillelwayne.com</a:t>
            </a:r>
          </a:p>
        </p:txBody>
      </p:sp>
    </p:spTree>
    <p:extLst>
      <p:ext uri="{BB962C8B-B14F-4D97-AF65-F5344CB8AC3E}">
        <p14:creationId xmlns:p14="http://schemas.microsoft.com/office/powerpoint/2010/main" val="3600506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2023-05-23 21-29-32">
            <a:hlinkClick r:id="" action="ppaction://media"/>
            <a:extLst>
              <a:ext uri="{FF2B5EF4-FFF2-40B4-BE49-F238E27FC236}">
                <a16:creationId xmlns:a16="http://schemas.microsoft.com/office/drawing/2014/main" id="{7781D138-8424-02BD-6E1A-0D0EA3413C2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525" y="0"/>
            <a:ext cx="1217295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FC2F3C9-1BF0-230C-280A-B728899AA460}"/>
              </a:ext>
            </a:extLst>
          </p:cNvPr>
          <p:cNvSpPr/>
          <p:nvPr/>
        </p:nvSpPr>
        <p:spPr>
          <a:xfrm>
            <a:off x="9525" y="0"/>
            <a:ext cx="219075" cy="18153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C7B6D1A-A0CE-5D96-93A4-B0C8E90C25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www.hillelwayne.com</a:t>
            </a:r>
          </a:p>
        </p:txBody>
      </p:sp>
    </p:spTree>
    <p:extLst>
      <p:ext uri="{BB962C8B-B14F-4D97-AF65-F5344CB8AC3E}">
        <p14:creationId xmlns:p14="http://schemas.microsoft.com/office/powerpoint/2010/main" val="476035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97FBF0-8B7C-4F57-8ED5-F0180AC31C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</a:t>
            </a:r>
            <a:r>
              <a:rPr lang="en-US" i="1" dirty="0"/>
              <a:t>wouldn't</a:t>
            </a:r>
            <a:r>
              <a:rPr lang="en-US" dirty="0"/>
              <a:t> Software Development be a Branch of Engineering?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461192-8077-4758-AF55-1AA342E2FCA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D0DD12B-5C4B-11EE-57FC-BBBF54FAD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www.hillelwayne.com</a:t>
            </a:r>
          </a:p>
        </p:txBody>
      </p:sp>
    </p:spTree>
    <p:extLst>
      <p:ext uri="{BB962C8B-B14F-4D97-AF65-F5344CB8AC3E}">
        <p14:creationId xmlns:p14="http://schemas.microsoft.com/office/powerpoint/2010/main" val="202349218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023-05-23 21-29-38">
            <a:hlinkClick r:id="" action="ppaction://media"/>
            <a:extLst>
              <a:ext uri="{FF2B5EF4-FFF2-40B4-BE49-F238E27FC236}">
                <a16:creationId xmlns:a16="http://schemas.microsoft.com/office/drawing/2014/main" id="{A7D770C8-4D13-F754-6427-AB1AE12955E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525" y="0"/>
            <a:ext cx="1217295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4D02A23-0042-0FA3-5244-C76CB12EE5B3}"/>
              </a:ext>
            </a:extLst>
          </p:cNvPr>
          <p:cNvSpPr/>
          <p:nvPr/>
        </p:nvSpPr>
        <p:spPr>
          <a:xfrm>
            <a:off x="9525" y="0"/>
            <a:ext cx="219075" cy="18153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A66AC86-FF88-9C0E-0ADC-0D791BC00F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www.hillelwayne.com</a:t>
            </a:r>
          </a:p>
        </p:txBody>
      </p:sp>
    </p:spTree>
    <p:extLst>
      <p:ext uri="{BB962C8B-B14F-4D97-AF65-F5344CB8AC3E}">
        <p14:creationId xmlns:p14="http://schemas.microsoft.com/office/powerpoint/2010/main" val="3077773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5AEF0F-C683-EB23-9603-24CDD27551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Engineering is: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7EA890-E267-68B3-D4A6-5F6F20B2DF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lphaLcPeriod"/>
            </a:pPr>
            <a:r>
              <a:rPr lang="en-US" strike="sngStrike" dirty="0"/>
              <a:t>physical</a:t>
            </a:r>
          </a:p>
          <a:p>
            <a:pPr marL="514350" indent="-514350">
              <a:buAutoNum type="alphaLcPeriod"/>
            </a:pPr>
            <a:r>
              <a:rPr lang="en-US" strike="sngStrike" dirty="0"/>
              <a:t>consequential</a:t>
            </a:r>
          </a:p>
          <a:p>
            <a:pPr marL="514350" indent="-514350">
              <a:buAutoNum type="alphaLcPeriod"/>
            </a:pPr>
            <a:r>
              <a:rPr lang="en-US" strike="sngStrike" dirty="0"/>
              <a:t>licensed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E6BEC55-FDA0-CB4C-162F-38704D26C3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www.hillelwayne.com</a:t>
            </a:r>
          </a:p>
        </p:txBody>
      </p:sp>
    </p:spTree>
    <p:extLst>
      <p:ext uri="{BB962C8B-B14F-4D97-AF65-F5344CB8AC3E}">
        <p14:creationId xmlns:p14="http://schemas.microsoft.com/office/powerpoint/2010/main" val="136649012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xclusions00000069">
            <a:hlinkClick r:id="" action="ppaction://media"/>
            <a:extLst>
              <a:ext uri="{FF2B5EF4-FFF2-40B4-BE49-F238E27FC236}">
                <a16:creationId xmlns:a16="http://schemas.microsoft.com/office/drawing/2014/main" id="{6D2ED9AC-A38E-02EC-F47F-3EF0804A66E3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25" y="0"/>
            <a:ext cx="12172950" cy="6858000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CC38918-D675-F824-92A2-55205CBE9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www.hillelwayne.com</a:t>
            </a:r>
          </a:p>
        </p:txBody>
      </p:sp>
    </p:spTree>
    <p:extLst>
      <p:ext uri="{BB962C8B-B14F-4D97-AF65-F5344CB8AC3E}">
        <p14:creationId xmlns:p14="http://schemas.microsoft.com/office/powerpoint/2010/main" val="1774164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8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xclusions00000308">
            <a:hlinkClick r:id="" action="ppaction://media"/>
            <a:extLst>
              <a:ext uri="{FF2B5EF4-FFF2-40B4-BE49-F238E27FC236}">
                <a16:creationId xmlns:a16="http://schemas.microsoft.com/office/drawing/2014/main" id="{40B92D9C-EAAA-3AEC-4AF0-46BBA8308DBC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25" y="0"/>
            <a:ext cx="12172950" cy="6858000"/>
          </a:xfr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43473E5-68B2-3F2D-8B8E-280D3AA3A1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www.hillelwayne.com</a:t>
            </a:r>
          </a:p>
        </p:txBody>
      </p:sp>
    </p:spTree>
    <p:extLst>
      <p:ext uri="{BB962C8B-B14F-4D97-AF65-F5344CB8AC3E}">
        <p14:creationId xmlns:p14="http://schemas.microsoft.com/office/powerpoint/2010/main" val="2517560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5AEF0F-C683-EB23-9603-24CDD27551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Engineering is: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7EA890-E267-68B3-D4A6-5F6F20B2DF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lphaLcPeriod"/>
            </a:pPr>
            <a:r>
              <a:rPr lang="en-US" strike="sngStrike" dirty="0"/>
              <a:t>physical</a:t>
            </a:r>
          </a:p>
          <a:p>
            <a:pPr marL="514350" indent="-514350">
              <a:buAutoNum type="alphaLcPeriod"/>
            </a:pPr>
            <a:r>
              <a:rPr lang="en-US" strike="sngStrike" dirty="0"/>
              <a:t>consequential</a:t>
            </a:r>
          </a:p>
          <a:p>
            <a:pPr marL="514350" indent="-514350">
              <a:buAutoNum type="alphaLcPeriod"/>
            </a:pPr>
            <a:r>
              <a:rPr lang="en-US" strike="sngStrike" dirty="0"/>
              <a:t>licensed</a:t>
            </a:r>
          </a:p>
          <a:p>
            <a:pPr marL="0" indent="0">
              <a:buNone/>
            </a:pPr>
            <a:r>
              <a:rPr lang="en-US" b="1" dirty="0"/>
              <a:t>d.   what engineers do.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E6BEC55-FDA0-CB4C-162F-38704D26C3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www.hillelwayne.com</a:t>
            </a:r>
          </a:p>
        </p:txBody>
      </p:sp>
    </p:spTree>
    <p:extLst>
      <p:ext uri="{BB962C8B-B14F-4D97-AF65-F5344CB8AC3E}">
        <p14:creationId xmlns:p14="http://schemas.microsoft.com/office/powerpoint/2010/main" val="550980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3AACC991-949B-4D4D-B35F-41DAE5DB5F6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17209603"/>
              </p:ext>
            </p:extLst>
          </p:nvPr>
        </p:nvGraphicFramePr>
        <p:xfrm>
          <a:off x="2032000" y="719667"/>
          <a:ext cx="812800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39C4DED-1F17-3FF1-CC20-B1876BBC0D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www.hillelwayne.com</a:t>
            </a:r>
          </a:p>
        </p:txBody>
      </p:sp>
    </p:spTree>
    <p:extLst>
      <p:ext uri="{BB962C8B-B14F-4D97-AF65-F5344CB8AC3E}">
        <p14:creationId xmlns:p14="http://schemas.microsoft.com/office/powerpoint/2010/main" val="560936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 uiExpand="1">
        <p:bldSub>
          <a:bldChart bld="category"/>
        </p:bldSub>
      </p:bldGraphic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128E275-23B7-BD6D-2504-EE7EFB5145FB}"/>
              </a:ext>
            </a:extLst>
          </p:cNvPr>
          <p:cNvSpPr/>
          <p:nvPr/>
        </p:nvSpPr>
        <p:spPr>
          <a:xfrm>
            <a:off x="4720397" y="6145299"/>
            <a:ext cx="296446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0" strike="sngStrike" cap="none" spc="0" dirty="0">
                <a:ln w="0"/>
                <a:solidFill>
                  <a:schemeClr val="accent1"/>
                </a:solidFill>
              </a:rPr>
              <a:t>Tradecraft</a:t>
            </a:r>
            <a:r>
              <a:rPr lang="en-US" sz="2800" b="0" cap="none" spc="0" dirty="0">
                <a:ln w="0"/>
                <a:solidFill>
                  <a:schemeClr val="accent1"/>
                </a:solidFill>
              </a:rPr>
              <a:t> </a:t>
            </a:r>
            <a:r>
              <a:rPr lang="en-US" sz="2800" b="0" cap="none" spc="0" dirty="0" err="1">
                <a:ln w="0"/>
                <a:solidFill>
                  <a:schemeClr val="accent1"/>
                </a:solidFill>
              </a:rPr>
              <a:t>Traddies</a:t>
            </a:r>
            <a:endParaRPr lang="en-US" sz="2800" b="0" cap="none" spc="0" dirty="0">
              <a:ln w="0"/>
              <a:solidFill>
                <a:schemeClr val="accent1"/>
              </a:solidFill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C081E1F-3BC9-73F8-1158-427FE0378308}"/>
              </a:ext>
            </a:extLst>
          </p:cNvPr>
          <p:cNvCxnSpPr>
            <a:cxnSpLocks/>
          </p:cNvCxnSpPr>
          <p:nvPr/>
        </p:nvCxnSpPr>
        <p:spPr>
          <a:xfrm>
            <a:off x="5551394" y="1220042"/>
            <a:ext cx="0" cy="4716643"/>
          </a:xfrm>
          <a:prstGeom prst="line">
            <a:avLst/>
          </a:prstGeom>
          <a:ln>
            <a:headEnd type="oval"/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897937D4-1292-7215-72E3-2587CB0341AE}"/>
              </a:ext>
            </a:extLst>
          </p:cNvPr>
          <p:cNvSpPr/>
          <p:nvPr/>
        </p:nvSpPr>
        <p:spPr>
          <a:xfrm>
            <a:off x="1070239" y="1124612"/>
            <a:ext cx="286674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dirty="0">
                <a:ln w="0"/>
              </a:rPr>
              <a:t>Electrical Engineer</a:t>
            </a:r>
            <a:endParaRPr lang="en-US" sz="2800" b="0" cap="none" spc="0" dirty="0">
              <a:ln w="0"/>
              <a:solidFill>
                <a:schemeClr val="tx1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A5A4DB0-76DD-5C38-8E53-8B0645846312}"/>
              </a:ext>
            </a:extLst>
          </p:cNvPr>
          <p:cNvSpPr/>
          <p:nvPr/>
        </p:nvSpPr>
        <p:spPr>
          <a:xfrm>
            <a:off x="1070239" y="4890245"/>
            <a:ext cx="169309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dirty="0">
                <a:ln w="0"/>
              </a:rPr>
              <a:t>Electrician</a:t>
            </a:r>
            <a:endParaRPr lang="en-US" sz="2800" b="0" cap="none" spc="0" dirty="0">
              <a:ln w="0"/>
              <a:solidFill>
                <a:schemeClr val="tx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FA20915-D6A6-E75F-7C00-98C83E412BFD}"/>
              </a:ext>
            </a:extLst>
          </p:cNvPr>
          <p:cNvSpPr/>
          <p:nvPr/>
        </p:nvSpPr>
        <p:spPr>
          <a:xfrm>
            <a:off x="6640607" y="1220042"/>
            <a:ext cx="285610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dirty="0">
                <a:ln w="0"/>
              </a:rPr>
              <a:t>Software Engineer</a:t>
            </a:r>
            <a:endParaRPr lang="en-US" sz="2800" b="0" cap="none" spc="0" dirty="0">
              <a:ln w="0"/>
              <a:solidFill>
                <a:schemeClr val="tx1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0F32BAF-4C53-D55D-FD5E-5BABE3B94D5B}"/>
              </a:ext>
            </a:extLst>
          </p:cNvPr>
          <p:cNvSpPr/>
          <p:nvPr/>
        </p:nvSpPr>
        <p:spPr>
          <a:xfrm>
            <a:off x="7455618" y="4769222"/>
            <a:ext cx="68480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dirty="0">
                <a:ln w="0"/>
              </a:rPr>
              <a:t>???</a:t>
            </a:r>
            <a:endParaRPr lang="en-US" sz="2800" b="0" cap="none" spc="0" dirty="0">
              <a:ln w="0"/>
              <a:solidFill>
                <a:schemeClr val="tx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6B2F170-55EB-65FA-33F9-994D9FC241D8}"/>
              </a:ext>
            </a:extLst>
          </p:cNvPr>
          <p:cNvSpPr/>
          <p:nvPr/>
        </p:nvSpPr>
        <p:spPr>
          <a:xfrm>
            <a:off x="4597446" y="488208"/>
            <a:ext cx="190789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dirty="0">
                <a:ln w="0"/>
                <a:solidFill>
                  <a:schemeClr val="accent1"/>
                </a:solidFill>
              </a:rPr>
              <a:t>Engineering</a:t>
            </a:r>
            <a:endParaRPr lang="en-US" sz="2800" b="0" cap="none" spc="0" dirty="0">
              <a:ln w="0"/>
              <a:solidFill>
                <a:schemeClr val="accent1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AD1321B-DC5C-08FD-3D86-D6B39F2C4CA2}"/>
              </a:ext>
            </a:extLst>
          </p:cNvPr>
          <p:cNvSpPr/>
          <p:nvPr/>
        </p:nvSpPr>
        <p:spPr>
          <a:xfrm>
            <a:off x="4720397" y="6145299"/>
            <a:ext cx="166199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chemeClr val="accent1"/>
                </a:solidFill>
              </a:rPr>
              <a:t>Tradecraft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786C564-FE3D-FB2D-7DC5-500B97C6C3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www.hillelwayne.com</a:t>
            </a:r>
          </a:p>
        </p:txBody>
      </p:sp>
    </p:spTree>
    <p:extLst>
      <p:ext uri="{BB962C8B-B14F-4D97-AF65-F5344CB8AC3E}">
        <p14:creationId xmlns:p14="http://schemas.microsoft.com/office/powerpoint/2010/main" val="2320606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81481E-6 L -3.33333E-6 -0.19444 " pathEditMode="relative" rAng="0" ptsTypes="AA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722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22222E-6 L 1.25E-6 0.14884 " pathEditMode="relative" rAng="0" ptsTypes="AA">
                                      <p:cBhvr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6" grpId="0"/>
      <p:bldP spid="17" grpId="0"/>
      <p:bldP spid="20" grpId="0"/>
      <p:bldP spid="20" grpId="1"/>
      <p:bldP spid="23" grpId="0"/>
      <p:bldP spid="23" grpId="1"/>
      <p:bldP spid="25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picture containing text, book&#10;&#10;Description automatically generated">
            <a:extLst>
              <a:ext uri="{FF2B5EF4-FFF2-40B4-BE49-F238E27FC236}">
                <a16:creationId xmlns:a16="http://schemas.microsoft.com/office/drawing/2014/main" id="{0126935A-77E5-4715-9011-41FC25068481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8381" y="0"/>
            <a:ext cx="5075238" cy="6397625"/>
          </a:xfrm>
        </p:spPr>
      </p:pic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2A70DA4-3151-D672-6189-13167E515A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www.hillelwayne.com</a:t>
            </a:r>
          </a:p>
        </p:txBody>
      </p:sp>
    </p:spTree>
    <p:extLst>
      <p:ext uri="{BB962C8B-B14F-4D97-AF65-F5344CB8AC3E}">
        <p14:creationId xmlns:p14="http://schemas.microsoft.com/office/powerpoint/2010/main" val="253712501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3111A6-E773-4B4A-A1F2-000C10AEBDF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II. How is Software Different from Trad?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49A626E-5967-4853-81F8-B65BD32D5A6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93436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3111A6-E773-4B4A-A1F2-000C10AEBDF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Are We Special?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49A626E-5967-4853-81F8-B65BD32D5A6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568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 descr="Walk with solid fill">
            <a:extLst>
              <a:ext uri="{FF2B5EF4-FFF2-40B4-BE49-F238E27FC236}">
                <a16:creationId xmlns:a16="http://schemas.microsoft.com/office/drawing/2014/main" id="{A887B6E8-39AD-005B-7025-9429D46C53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7847932">
            <a:off x="-263051" y="3912333"/>
            <a:ext cx="2084832" cy="208483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397FBF0-8B7C-4F57-8ED5-F0180AC31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9366" y="834575"/>
            <a:ext cx="8707535" cy="2735620"/>
          </a:xfrm>
          <a:prstGeom prst="wedgeRoundRectCallout">
            <a:avLst>
              <a:gd name="adj1" fmla="val -42380"/>
              <a:gd name="adj2" fmla="val 66187"/>
              <a:gd name="adj3" fmla="val 16667"/>
            </a:avLst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en-US" sz="4400" dirty="0"/>
              <a:t>If builders built houses the way programmers built programs, the first woodpecker to come along would destroy civilization.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461192-8077-4758-AF55-1AA342E2FC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775" y="6023425"/>
            <a:ext cx="2348379" cy="674051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Gerald Weinberg</a:t>
            </a:r>
          </a:p>
        </p:txBody>
      </p:sp>
      <p:pic>
        <p:nvPicPr>
          <p:cNvPr id="6" name="Graphic 5" descr="Man with solid fill">
            <a:extLst>
              <a:ext uri="{FF2B5EF4-FFF2-40B4-BE49-F238E27FC236}">
                <a16:creationId xmlns:a16="http://schemas.microsoft.com/office/drawing/2014/main" id="{DD585F6A-D22D-FC6A-704E-1C2779D0C0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12913" y="3941063"/>
            <a:ext cx="2082364" cy="2082364"/>
          </a:xfrm>
          <a:prstGeom prst="rect">
            <a:avLst/>
          </a:prstGeom>
        </p:spPr>
      </p:pic>
      <p:pic>
        <p:nvPicPr>
          <p:cNvPr id="7" name="Graphic 6" descr="Crawl with solid fill">
            <a:extLst>
              <a:ext uri="{FF2B5EF4-FFF2-40B4-BE49-F238E27FC236}">
                <a16:creationId xmlns:a16="http://schemas.microsoft.com/office/drawing/2014/main" id="{0A7DAA9A-23C2-2652-33CD-11C7202DF0F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0800000">
            <a:off x="-1042416" y="4444132"/>
            <a:ext cx="2084832" cy="2084832"/>
          </a:xfrm>
          <a:prstGeom prst="rect">
            <a:avLst/>
          </a:prstGeom>
        </p:spPr>
      </p:pic>
      <p:pic>
        <p:nvPicPr>
          <p:cNvPr id="10" name="Graphic 9" descr="Dim (Smaller Sun) with solid fill">
            <a:extLst>
              <a:ext uri="{FF2B5EF4-FFF2-40B4-BE49-F238E27FC236}">
                <a16:creationId xmlns:a16="http://schemas.microsoft.com/office/drawing/2014/main" id="{F897FDE9-B380-9144-0551-27CD5669151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712393" y="3980051"/>
            <a:ext cx="582883" cy="582883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735C126-DBB0-90C4-1E39-EE27A8BA3C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www.hillelwayne.com</a:t>
            </a:r>
          </a:p>
        </p:txBody>
      </p:sp>
    </p:spTree>
    <p:extLst>
      <p:ext uri="{BB962C8B-B14F-4D97-AF65-F5344CB8AC3E}">
        <p14:creationId xmlns:p14="http://schemas.microsoft.com/office/powerpoint/2010/main" val="3615620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"/>
                            </p:stCondLst>
                            <p:childTnLst>
                              <p:par>
                                <p:cTn id="15" presetID="2" presetClass="exit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2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3.7037E-6 L -0.0582 -3.7037E-6 " pathEditMode="relative" rAng="0" ptsTypes="AA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17" y="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75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98C04-39E6-43F6-83C5-CE2E695F23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339CDED-2E4E-FB5B-DD37-7C7D55A51A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144763" y="2669241"/>
            <a:ext cx="7902473" cy="3104543"/>
          </a:xfrm>
        </p:spPr>
      </p:pic>
      <p:sp>
        <p:nvSpPr>
          <p:cNvPr id="22" name="Graphic 20">
            <a:extLst>
              <a:ext uri="{FF2B5EF4-FFF2-40B4-BE49-F238E27FC236}">
                <a16:creationId xmlns:a16="http://schemas.microsoft.com/office/drawing/2014/main" id="{768582AE-4AEF-80EC-127D-D50360F91E3C}"/>
              </a:ext>
            </a:extLst>
          </p:cNvPr>
          <p:cNvSpPr/>
          <p:nvPr/>
        </p:nvSpPr>
        <p:spPr>
          <a:xfrm>
            <a:off x="3662085" y="2521527"/>
            <a:ext cx="3862256" cy="1626043"/>
          </a:xfrm>
          <a:custGeom>
            <a:avLst/>
            <a:gdLst>
              <a:gd name="connsiteX0" fmla="*/ 520185 w 3862256"/>
              <a:gd name="connsiteY0" fmla="*/ 109177 h 1626043"/>
              <a:gd name="connsiteX1" fmla="*/ 767234 w 3862256"/>
              <a:gd name="connsiteY1" fmla="*/ 109177 h 1626043"/>
              <a:gd name="connsiteX2" fmla="*/ 767234 w 3862256"/>
              <a:gd name="connsiteY2" fmla="*/ 140923 h 1626043"/>
              <a:gd name="connsiteX3" fmla="*/ 1586329 w 3862256"/>
              <a:gd name="connsiteY3" fmla="*/ 738114 h 1626043"/>
              <a:gd name="connsiteX4" fmla="*/ 2129144 w 3862256"/>
              <a:gd name="connsiteY4" fmla="*/ 757916 h 1626043"/>
              <a:gd name="connsiteX5" fmla="*/ 2622613 w 3862256"/>
              <a:gd name="connsiteY5" fmla="*/ 617733 h 1626043"/>
              <a:gd name="connsiteX6" fmla="*/ 3059820 w 3862256"/>
              <a:gd name="connsiteY6" fmla="*/ 154752 h 1626043"/>
              <a:gd name="connsiteX7" fmla="*/ 3059820 w 3862256"/>
              <a:gd name="connsiteY7" fmla="*/ 109177 h 1626043"/>
              <a:gd name="connsiteX8" fmla="*/ 3306868 w 3862256"/>
              <a:gd name="connsiteY8" fmla="*/ 109177 h 1626043"/>
              <a:gd name="connsiteX9" fmla="*/ 3306868 w 3862256"/>
              <a:gd name="connsiteY9" fmla="*/ 184612 h 1626043"/>
              <a:gd name="connsiteX10" fmla="*/ 3574662 w 3862256"/>
              <a:gd name="connsiteY10" fmla="*/ 514953 h 1626043"/>
              <a:gd name="connsiteX11" fmla="*/ 3862256 w 3862256"/>
              <a:gd name="connsiteY11" fmla="*/ 698196 h 1626043"/>
              <a:gd name="connsiteX12" fmla="*/ 3862256 w 3862256"/>
              <a:gd name="connsiteY12" fmla="*/ 791861 h 1626043"/>
              <a:gd name="connsiteX13" fmla="*/ 3752876 w 3862256"/>
              <a:gd name="connsiteY13" fmla="*/ 736228 h 1626043"/>
              <a:gd name="connsiteX14" fmla="*/ 3752876 w 3862256"/>
              <a:gd name="connsiteY14" fmla="*/ 1022251 h 1626043"/>
              <a:gd name="connsiteX15" fmla="*/ 3862256 w 3862256"/>
              <a:gd name="connsiteY15" fmla="*/ 1022251 h 1626043"/>
              <a:gd name="connsiteX16" fmla="*/ 3862256 w 3862256"/>
              <a:gd name="connsiteY16" fmla="*/ 1166520 h 1626043"/>
              <a:gd name="connsiteX17" fmla="*/ 3306868 w 3862256"/>
              <a:gd name="connsiteY17" fmla="*/ 1166520 h 1626043"/>
              <a:gd name="connsiteX18" fmla="*/ 3306868 w 3862256"/>
              <a:gd name="connsiteY18" fmla="*/ 1626043 h 1626043"/>
              <a:gd name="connsiteX19" fmla="*/ 3059820 w 3862256"/>
              <a:gd name="connsiteY19" fmla="*/ 1626043 h 1626043"/>
              <a:gd name="connsiteX20" fmla="*/ 3059820 w 3862256"/>
              <a:gd name="connsiteY20" fmla="*/ 1166206 h 1626043"/>
              <a:gd name="connsiteX21" fmla="*/ 767234 w 3862256"/>
              <a:gd name="connsiteY21" fmla="*/ 1166206 h 1626043"/>
              <a:gd name="connsiteX22" fmla="*/ 767234 w 3862256"/>
              <a:gd name="connsiteY22" fmla="*/ 1625729 h 1626043"/>
              <a:gd name="connsiteX23" fmla="*/ 520185 w 3862256"/>
              <a:gd name="connsiteY23" fmla="*/ 1625729 h 1626043"/>
              <a:gd name="connsiteX24" fmla="*/ 520185 w 3862256"/>
              <a:gd name="connsiteY24" fmla="*/ 1166206 h 1626043"/>
              <a:gd name="connsiteX25" fmla="*/ 0 w 3862256"/>
              <a:gd name="connsiteY25" fmla="*/ 1166206 h 1626043"/>
              <a:gd name="connsiteX26" fmla="*/ 0 w 3862256"/>
              <a:gd name="connsiteY26" fmla="*/ 1021937 h 1626043"/>
              <a:gd name="connsiteX27" fmla="*/ 91465 w 3862256"/>
              <a:gd name="connsiteY27" fmla="*/ 1021937 h 1626043"/>
              <a:gd name="connsiteX28" fmla="*/ 91465 w 3862256"/>
              <a:gd name="connsiteY28" fmla="*/ 726484 h 1626043"/>
              <a:gd name="connsiteX29" fmla="*/ 0 w 3862256"/>
              <a:gd name="connsiteY29" fmla="*/ 775203 h 1626043"/>
              <a:gd name="connsiteX30" fmla="*/ 0 w 3862256"/>
              <a:gd name="connsiteY30" fmla="*/ 680595 h 1626043"/>
              <a:gd name="connsiteX31" fmla="*/ 250506 w 3862256"/>
              <a:gd name="connsiteY31" fmla="*/ 515267 h 1626043"/>
              <a:gd name="connsiteX32" fmla="*/ 520185 w 3862256"/>
              <a:gd name="connsiteY32" fmla="*/ 176125 h 1626043"/>
              <a:gd name="connsiteX33" fmla="*/ 520185 w 3862256"/>
              <a:gd name="connsiteY33" fmla="*/ 109177 h 1626043"/>
              <a:gd name="connsiteX34" fmla="*/ 520185 w 3862256"/>
              <a:gd name="connsiteY34" fmla="*/ 109177 h 1626043"/>
              <a:gd name="connsiteX35" fmla="*/ 2097399 w 3862256"/>
              <a:gd name="connsiteY35" fmla="*/ 846237 h 1626043"/>
              <a:gd name="connsiteX36" fmla="*/ 2097399 w 3862256"/>
              <a:gd name="connsiteY36" fmla="*/ 1021937 h 1626043"/>
              <a:gd name="connsiteX37" fmla="*/ 2012849 w 3862256"/>
              <a:gd name="connsiteY37" fmla="*/ 1021937 h 1626043"/>
              <a:gd name="connsiteX38" fmla="*/ 2012849 w 3862256"/>
              <a:gd name="connsiteY38" fmla="*/ 852837 h 1626043"/>
              <a:gd name="connsiteX39" fmla="*/ 1819548 w 3862256"/>
              <a:gd name="connsiteY39" fmla="*/ 852837 h 1626043"/>
              <a:gd name="connsiteX40" fmla="*/ 1819548 w 3862256"/>
              <a:gd name="connsiteY40" fmla="*/ 1021937 h 1626043"/>
              <a:gd name="connsiteX41" fmla="*/ 1734998 w 3862256"/>
              <a:gd name="connsiteY41" fmla="*/ 1021937 h 1626043"/>
              <a:gd name="connsiteX42" fmla="*/ 1734998 w 3862256"/>
              <a:gd name="connsiteY42" fmla="*/ 845923 h 1626043"/>
              <a:gd name="connsiteX43" fmla="*/ 1569356 w 3862256"/>
              <a:gd name="connsiteY43" fmla="*/ 820463 h 1626043"/>
              <a:gd name="connsiteX44" fmla="*/ 1539496 w 3862256"/>
              <a:gd name="connsiteY44" fmla="*/ 813863 h 1626043"/>
              <a:gd name="connsiteX45" fmla="*/ 1539496 w 3862256"/>
              <a:gd name="connsiteY45" fmla="*/ 1021623 h 1626043"/>
              <a:gd name="connsiteX46" fmla="*/ 1454947 w 3862256"/>
              <a:gd name="connsiteY46" fmla="*/ 1021623 h 1626043"/>
              <a:gd name="connsiteX47" fmla="*/ 1454947 w 3862256"/>
              <a:gd name="connsiteY47" fmla="*/ 792175 h 1626043"/>
              <a:gd name="connsiteX48" fmla="*/ 1261645 w 3862256"/>
              <a:gd name="connsiteY48" fmla="*/ 721455 h 1626043"/>
              <a:gd name="connsiteX49" fmla="*/ 1261645 w 3862256"/>
              <a:gd name="connsiteY49" fmla="*/ 1021623 h 1626043"/>
              <a:gd name="connsiteX50" fmla="*/ 1177096 w 3862256"/>
              <a:gd name="connsiteY50" fmla="*/ 1021623 h 1626043"/>
              <a:gd name="connsiteX51" fmla="*/ 1177096 w 3862256"/>
              <a:gd name="connsiteY51" fmla="*/ 679966 h 1626043"/>
              <a:gd name="connsiteX52" fmla="*/ 981594 w 3862256"/>
              <a:gd name="connsiteY52" fmla="*/ 547956 h 1626043"/>
              <a:gd name="connsiteX53" fmla="*/ 981594 w 3862256"/>
              <a:gd name="connsiteY53" fmla="*/ 1021937 h 1626043"/>
              <a:gd name="connsiteX54" fmla="*/ 897044 w 3862256"/>
              <a:gd name="connsiteY54" fmla="*/ 1021937 h 1626043"/>
              <a:gd name="connsiteX55" fmla="*/ 897044 w 3862256"/>
              <a:gd name="connsiteY55" fmla="*/ 470006 h 1626043"/>
              <a:gd name="connsiteX56" fmla="*/ 766919 w 3862256"/>
              <a:gd name="connsiteY56" fmla="*/ 309708 h 1626043"/>
              <a:gd name="connsiteX57" fmla="*/ 766919 w 3862256"/>
              <a:gd name="connsiteY57" fmla="*/ 1022251 h 1626043"/>
              <a:gd name="connsiteX58" fmla="*/ 3059820 w 3862256"/>
              <a:gd name="connsiteY58" fmla="*/ 1022251 h 1626043"/>
              <a:gd name="connsiteX59" fmla="*/ 3059820 w 3862256"/>
              <a:gd name="connsiteY59" fmla="*/ 363769 h 1626043"/>
              <a:gd name="connsiteX60" fmla="*/ 2935353 w 3862256"/>
              <a:gd name="connsiteY60" fmla="*/ 509924 h 1626043"/>
              <a:gd name="connsiteX61" fmla="*/ 2935353 w 3862256"/>
              <a:gd name="connsiteY61" fmla="*/ 1021937 h 1626043"/>
              <a:gd name="connsiteX62" fmla="*/ 2850803 w 3862256"/>
              <a:gd name="connsiteY62" fmla="*/ 1021937 h 1626043"/>
              <a:gd name="connsiteX63" fmla="*/ 2850803 w 3862256"/>
              <a:gd name="connsiteY63" fmla="*/ 579387 h 1626043"/>
              <a:gd name="connsiteX64" fmla="*/ 2659387 w 3862256"/>
              <a:gd name="connsiteY64" fmla="*/ 693482 h 1626043"/>
              <a:gd name="connsiteX65" fmla="*/ 2655301 w 3862256"/>
              <a:gd name="connsiteY65" fmla="*/ 695368 h 1626043"/>
              <a:gd name="connsiteX66" fmla="*/ 2655301 w 3862256"/>
              <a:gd name="connsiteY66" fmla="*/ 1021937 h 1626043"/>
              <a:gd name="connsiteX67" fmla="*/ 2570752 w 3862256"/>
              <a:gd name="connsiteY67" fmla="*/ 1021937 h 1626043"/>
              <a:gd name="connsiteX68" fmla="*/ 2570752 w 3862256"/>
              <a:gd name="connsiteY68" fmla="*/ 732771 h 1626043"/>
              <a:gd name="connsiteX69" fmla="*/ 2377450 w 3862256"/>
              <a:gd name="connsiteY69" fmla="*/ 796576 h 1626043"/>
              <a:gd name="connsiteX70" fmla="*/ 2377450 w 3862256"/>
              <a:gd name="connsiteY70" fmla="*/ 1022251 h 1626043"/>
              <a:gd name="connsiteX71" fmla="*/ 2292900 w 3862256"/>
              <a:gd name="connsiteY71" fmla="*/ 1022251 h 1626043"/>
              <a:gd name="connsiteX72" fmla="*/ 2292900 w 3862256"/>
              <a:gd name="connsiteY72" fmla="*/ 816692 h 1626043"/>
              <a:gd name="connsiteX73" fmla="*/ 2139202 w 3862256"/>
              <a:gd name="connsiteY73" fmla="*/ 842151 h 1626043"/>
              <a:gd name="connsiteX74" fmla="*/ 2097399 w 3862256"/>
              <a:gd name="connsiteY74" fmla="*/ 846237 h 1626043"/>
              <a:gd name="connsiteX75" fmla="*/ 2097399 w 3862256"/>
              <a:gd name="connsiteY75" fmla="*/ 846237 h 1626043"/>
              <a:gd name="connsiteX76" fmla="*/ 3516514 w 3862256"/>
              <a:gd name="connsiteY76" fmla="*/ 576244 h 1626043"/>
              <a:gd name="connsiteX77" fmla="*/ 3516514 w 3862256"/>
              <a:gd name="connsiteY77" fmla="*/ 1022251 h 1626043"/>
              <a:gd name="connsiteX78" fmla="*/ 3668326 w 3862256"/>
              <a:gd name="connsiteY78" fmla="*/ 1022251 h 1626043"/>
              <a:gd name="connsiteX79" fmla="*/ 3668326 w 3862256"/>
              <a:gd name="connsiteY79" fmla="*/ 686253 h 1626043"/>
              <a:gd name="connsiteX80" fmla="*/ 3520914 w 3862256"/>
              <a:gd name="connsiteY80" fmla="*/ 579701 h 1626043"/>
              <a:gd name="connsiteX81" fmla="*/ 3516514 w 3862256"/>
              <a:gd name="connsiteY81" fmla="*/ 576244 h 1626043"/>
              <a:gd name="connsiteX82" fmla="*/ 3516514 w 3862256"/>
              <a:gd name="connsiteY82" fmla="*/ 576244 h 1626043"/>
              <a:gd name="connsiteX83" fmla="*/ 3431964 w 3862256"/>
              <a:gd name="connsiteY83" fmla="*/ 1022251 h 1626043"/>
              <a:gd name="connsiteX84" fmla="*/ 3431964 w 3862256"/>
              <a:gd name="connsiteY84" fmla="*/ 498609 h 1626043"/>
              <a:gd name="connsiteX85" fmla="*/ 3306868 w 3862256"/>
              <a:gd name="connsiteY85" fmla="*/ 348368 h 1626043"/>
              <a:gd name="connsiteX86" fmla="*/ 3306868 w 3862256"/>
              <a:gd name="connsiteY86" fmla="*/ 1021937 h 1626043"/>
              <a:gd name="connsiteX87" fmla="*/ 3431964 w 3862256"/>
              <a:gd name="connsiteY87" fmla="*/ 1021937 h 1626043"/>
              <a:gd name="connsiteX88" fmla="*/ 3431964 w 3862256"/>
              <a:gd name="connsiteY88" fmla="*/ 1022251 h 1626043"/>
              <a:gd name="connsiteX89" fmla="*/ 412062 w 3862256"/>
              <a:gd name="connsiteY89" fmla="*/ 477864 h 1626043"/>
              <a:gd name="connsiteX90" fmla="*/ 412062 w 3862256"/>
              <a:gd name="connsiteY90" fmla="*/ 1022251 h 1626043"/>
              <a:gd name="connsiteX91" fmla="*/ 520185 w 3862256"/>
              <a:gd name="connsiteY91" fmla="*/ 1022251 h 1626043"/>
              <a:gd name="connsiteX92" fmla="*/ 520185 w 3862256"/>
              <a:gd name="connsiteY92" fmla="*/ 342710 h 1626043"/>
              <a:gd name="connsiteX93" fmla="*/ 412062 w 3862256"/>
              <a:gd name="connsiteY93" fmla="*/ 477864 h 1626043"/>
              <a:gd name="connsiteX94" fmla="*/ 412062 w 3862256"/>
              <a:gd name="connsiteY94" fmla="*/ 477864 h 1626043"/>
              <a:gd name="connsiteX95" fmla="*/ 327512 w 3862256"/>
              <a:gd name="connsiteY95" fmla="*/ 1022251 h 1626043"/>
              <a:gd name="connsiteX96" fmla="*/ 327512 w 3862256"/>
              <a:gd name="connsiteY96" fmla="*/ 559899 h 1626043"/>
              <a:gd name="connsiteX97" fmla="*/ 304253 w 3862256"/>
              <a:gd name="connsiteY97" fmla="*/ 579701 h 1626043"/>
              <a:gd name="connsiteX98" fmla="*/ 176014 w 3862256"/>
              <a:gd name="connsiteY98" fmla="*/ 674937 h 1626043"/>
              <a:gd name="connsiteX99" fmla="*/ 176014 w 3862256"/>
              <a:gd name="connsiteY99" fmla="*/ 1022251 h 1626043"/>
              <a:gd name="connsiteX100" fmla="*/ 327512 w 3862256"/>
              <a:gd name="connsiteY100" fmla="*/ 1022251 h 1626043"/>
              <a:gd name="connsiteX101" fmla="*/ 327512 w 3862256"/>
              <a:gd name="connsiteY101" fmla="*/ 1022251 h 1626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3862256" h="1626043">
                <a:moveTo>
                  <a:pt x="520185" y="109177"/>
                </a:moveTo>
                <a:cubicBezTo>
                  <a:pt x="538101" y="-41378"/>
                  <a:pt x="767234" y="-31320"/>
                  <a:pt x="767234" y="109177"/>
                </a:cubicBezTo>
                <a:lnTo>
                  <a:pt x="767234" y="140923"/>
                </a:lnTo>
                <a:cubicBezTo>
                  <a:pt x="933504" y="480379"/>
                  <a:pt x="1244987" y="668023"/>
                  <a:pt x="1586329" y="738114"/>
                </a:cubicBezTo>
                <a:cubicBezTo>
                  <a:pt x="1764229" y="774888"/>
                  <a:pt x="1950616" y="779603"/>
                  <a:pt x="2129144" y="757916"/>
                </a:cubicBezTo>
                <a:cubicBezTo>
                  <a:pt x="2307359" y="736228"/>
                  <a:pt x="2477401" y="687824"/>
                  <a:pt x="2622613" y="617733"/>
                </a:cubicBezTo>
                <a:cubicBezTo>
                  <a:pt x="2848917" y="508667"/>
                  <a:pt x="3015502" y="347739"/>
                  <a:pt x="3059820" y="154752"/>
                </a:cubicBezTo>
                <a:lnTo>
                  <a:pt x="3059820" y="109177"/>
                </a:lnTo>
                <a:cubicBezTo>
                  <a:pt x="3077736" y="-41378"/>
                  <a:pt x="3306868" y="-31320"/>
                  <a:pt x="3306868" y="109177"/>
                </a:cubicBezTo>
                <a:lnTo>
                  <a:pt x="3306868" y="184612"/>
                </a:lnTo>
                <a:cubicBezTo>
                  <a:pt x="3375388" y="319766"/>
                  <a:pt x="3469367" y="427889"/>
                  <a:pt x="3574662" y="514953"/>
                </a:cubicBezTo>
                <a:cubicBezTo>
                  <a:pt x="3664869" y="589445"/>
                  <a:pt x="3763563" y="649478"/>
                  <a:pt x="3862256" y="698196"/>
                </a:cubicBezTo>
                <a:lnTo>
                  <a:pt x="3862256" y="791861"/>
                </a:lnTo>
                <a:cubicBezTo>
                  <a:pt x="3825796" y="774574"/>
                  <a:pt x="3789022" y="756344"/>
                  <a:pt x="3752876" y="736228"/>
                </a:cubicBezTo>
                <a:lnTo>
                  <a:pt x="3752876" y="1022251"/>
                </a:lnTo>
                <a:lnTo>
                  <a:pt x="3862256" y="1022251"/>
                </a:lnTo>
                <a:lnTo>
                  <a:pt x="3862256" y="1166520"/>
                </a:lnTo>
                <a:lnTo>
                  <a:pt x="3306868" y="1166520"/>
                </a:lnTo>
                <a:lnTo>
                  <a:pt x="3306868" y="1626043"/>
                </a:lnTo>
                <a:lnTo>
                  <a:pt x="3059820" y="1626043"/>
                </a:lnTo>
                <a:lnTo>
                  <a:pt x="3059820" y="1166206"/>
                </a:lnTo>
                <a:lnTo>
                  <a:pt x="767234" y="1166206"/>
                </a:lnTo>
                <a:lnTo>
                  <a:pt x="767234" y="1625729"/>
                </a:lnTo>
                <a:lnTo>
                  <a:pt x="520185" y="1625729"/>
                </a:lnTo>
                <a:lnTo>
                  <a:pt x="520185" y="1166206"/>
                </a:lnTo>
                <a:lnTo>
                  <a:pt x="0" y="1166206"/>
                </a:lnTo>
                <a:lnTo>
                  <a:pt x="0" y="1021937"/>
                </a:lnTo>
                <a:lnTo>
                  <a:pt x="91465" y="1021937"/>
                </a:lnTo>
                <a:lnTo>
                  <a:pt x="91465" y="726484"/>
                </a:lnTo>
                <a:cubicBezTo>
                  <a:pt x="61291" y="743772"/>
                  <a:pt x="30488" y="759801"/>
                  <a:pt x="0" y="775203"/>
                </a:cubicBezTo>
                <a:lnTo>
                  <a:pt x="0" y="680595"/>
                </a:lnTo>
                <a:cubicBezTo>
                  <a:pt x="86436" y="635020"/>
                  <a:pt x="171928" y="580958"/>
                  <a:pt x="250506" y="515267"/>
                </a:cubicBezTo>
                <a:cubicBezTo>
                  <a:pt x="357058" y="426003"/>
                  <a:pt x="451351" y="315365"/>
                  <a:pt x="520185" y="176125"/>
                </a:cubicBezTo>
                <a:lnTo>
                  <a:pt x="520185" y="109177"/>
                </a:lnTo>
                <a:lnTo>
                  <a:pt x="520185" y="109177"/>
                </a:lnTo>
                <a:close/>
                <a:moveTo>
                  <a:pt x="2097399" y="846237"/>
                </a:moveTo>
                <a:lnTo>
                  <a:pt x="2097399" y="1021937"/>
                </a:lnTo>
                <a:lnTo>
                  <a:pt x="2012849" y="1021937"/>
                </a:lnTo>
                <a:lnTo>
                  <a:pt x="2012849" y="852837"/>
                </a:lnTo>
                <a:cubicBezTo>
                  <a:pt x="1948730" y="856295"/>
                  <a:pt x="1884296" y="856295"/>
                  <a:pt x="1819548" y="852837"/>
                </a:cubicBezTo>
                <a:lnTo>
                  <a:pt x="1819548" y="1021937"/>
                </a:lnTo>
                <a:lnTo>
                  <a:pt x="1734998" y="1021937"/>
                </a:lnTo>
                <a:lnTo>
                  <a:pt x="1734998" y="845923"/>
                </a:lnTo>
                <a:cubicBezTo>
                  <a:pt x="1679365" y="840265"/>
                  <a:pt x="1624046" y="831779"/>
                  <a:pt x="1569356" y="820463"/>
                </a:cubicBezTo>
                <a:cubicBezTo>
                  <a:pt x="1559298" y="818263"/>
                  <a:pt x="1549240" y="816377"/>
                  <a:pt x="1539496" y="813863"/>
                </a:cubicBezTo>
                <a:lnTo>
                  <a:pt x="1539496" y="1021623"/>
                </a:lnTo>
                <a:lnTo>
                  <a:pt x="1454947" y="1021623"/>
                </a:lnTo>
                <a:lnTo>
                  <a:pt x="1454947" y="792175"/>
                </a:lnTo>
                <a:cubicBezTo>
                  <a:pt x="1388627" y="773317"/>
                  <a:pt x="1324193" y="749743"/>
                  <a:pt x="1261645" y="721455"/>
                </a:cubicBezTo>
                <a:lnTo>
                  <a:pt x="1261645" y="1021623"/>
                </a:lnTo>
                <a:lnTo>
                  <a:pt x="1177096" y="1021623"/>
                </a:lnTo>
                <a:lnTo>
                  <a:pt x="1177096" y="679966"/>
                </a:lnTo>
                <a:cubicBezTo>
                  <a:pt x="1107947" y="642563"/>
                  <a:pt x="1042256" y="598560"/>
                  <a:pt x="981594" y="547956"/>
                </a:cubicBezTo>
                <a:lnTo>
                  <a:pt x="981594" y="1021937"/>
                </a:lnTo>
                <a:lnTo>
                  <a:pt x="897044" y="1021937"/>
                </a:lnTo>
                <a:lnTo>
                  <a:pt x="897044" y="470006"/>
                </a:lnTo>
                <a:cubicBezTo>
                  <a:pt x="849583" y="421603"/>
                  <a:pt x="805894" y="368170"/>
                  <a:pt x="766919" y="309708"/>
                </a:cubicBezTo>
                <a:lnTo>
                  <a:pt x="766919" y="1022251"/>
                </a:lnTo>
                <a:lnTo>
                  <a:pt x="3059820" y="1022251"/>
                </a:lnTo>
                <a:lnTo>
                  <a:pt x="3059820" y="363769"/>
                </a:lnTo>
                <a:cubicBezTo>
                  <a:pt x="3025874" y="415945"/>
                  <a:pt x="2984071" y="464663"/>
                  <a:pt x="2935353" y="509924"/>
                </a:cubicBezTo>
                <a:lnTo>
                  <a:pt x="2935353" y="1021937"/>
                </a:lnTo>
                <a:lnTo>
                  <a:pt x="2850803" y="1021937"/>
                </a:lnTo>
                <a:lnTo>
                  <a:pt x="2850803" y="579387"/>
                </a:lnTo>
                <a:cubicBezTo>
                  <a:pt x="2792970" y="621819"/>
                  <a:pt x="2728536" y="660165"/>
                  <a:pt x="2659387" y="693482"/>
                </a:cubicBezTo>
                <a:lnTo>
                  <a:pt x="2655301" y="695368"/>
                </a:lnTo>
                <a:lnTo>
                  <a:pt x="2655301" y="1021937"/>
                </a:lnTo>
                <a:lnTo>
                  <a:pt x="2570752" y="1021937"/>
                </a:lnTo>
                <a:lnTo>
                  <a:pt x="2570752" y="732771"/>
                </a:lnTo>
                <a:cubicBezTo>
                  <a:pt x="2509147" y="757601"/>
                  <a:pt x="2444398" y="778974"/>
                  <a:pt x="2377450" y="796576"/>
                </a:cubicBezTo>
                <a:lnTo>
                  <a:pt x="2377450" y="1022251"/>
                </a:lnTo>
                <a:lnTo>
                  <a:pt x="2292900" y="1022251"/>
                </a:lnTo>
                <a:lnTo>
                  <a:pt x="2292900" y="816692"/>
                </a:lnTo>
                <a:cubicBezTo>
                  <a:pt x="2242611" y="827378"/>
                  <a:pt x="2191064" y="835865"/>
                  <a:pt x="2139202" y="842151"/>
                </a:cubicBezTo>
                <a:cubicBezTo>
                  <a:pt x="2125373" y="843408"/>
                  <a:pt x="2111543" y="844980"/>
                  <a:pt x="2097399" y="846237"/>
                </a:cubicBezTo>
                <a:lnTo>
                  <a:pt x="2097399" y="846237"/>
                </a:lnTo>
                <a:close/>
                <a:moveTo>
                  <a:pt x="3516514" y="576244"/>
                </a:moveTo>
                <a:lnTo>
                  <a:pt x="3516514" y="1022251"/>
                </a:lnTo>
                <a:lnTo>
                  <a:pt x="3668326" y="1022251"/>
                </a:lnTo>
                <a:lnTo>
                  <a:pt x="3668326" y="686253"/>
                </a:lnTo>
                <a:cubicBezTo>
                  <a:pt x="3617722" y="654507"/>
                  <a:pt x="3568375" y="618990"/>
                  <a:pt x="3520914" y="579701"/>
                </a:cubicBezTo>
                <a:lnTo>
                  <a:pt x="3516514" y="576244"/>
                </a:lnTo>
                <a:lnTo>
                  <a:pt x="3516514" y="576244"/>
                </a:lnTo>
                <a:close/>
                <a:moveTo>
                  <a:pt x="3431964" y="1022251"/>
                </a:moveTo>
                <a:lnTo>
                  <a:pt x="3431964" y="498609"/>
                </a:lnTo>
                <a:cubicBezTo>
                  <a:pt x="3387018" y="453034"/>
                  <a:pt x="3344900" y="403372"/>
                  <a:pt x="3306868" y="348368"/>
                </a:cubicBezTo>
                <a:lnTo>
                  <a:pt x="3306868" y="1021937"/>
                </a:lnTo>
                <a:lnTo>
                  <a:pt x="3431964" y="1021937"/>
                </a:lnTo>
                <a:lnTo>
                  <a:pt x="3431964" y="1022251"/>
                </a:lnTo>
                <a:close/>
                <a:moveTo>
                  <a:pt x="412062" y="477864"/>
                </a:moveTo>
                <a:lnTo>
                  <a:pt x="412062" y="1022251"/>
                </a:lnTo>
                <a:lnTo>
                  <a:pt x="520185" y="1022251"/>
                </a:lnTo>
                <a:lnTo>
                  <a:pt x="520185" y="342710"/>
                </a:lnTo>
                <a:cubicBezTo>
                  <a:pt x="487182" y="391743"/>
                  <a:pt x="450722" y="436375"/>
                  <a:pt x="412062" y="477864"/>
                </a:cubicBezTo>
                <a:lnTo>
                  <a:pt x="412062" y="477864"/>
                </a:lnTo>
                <a:close/>
                <a:moveTo>
                  <a:pt x="327512" y="1022251"/>
                </a:moveTo>
                <a:lnTo>
                  <a:pt x="327512" y="559899"/>
                </a:lnTo>
                <a:cubicBezTo>
                  <a:pt x="319969" y="566500"/>
                  <a:pt x="312111" y="573415"/>
                  <a:pt x="304253" y="579701"/>
                </a:cubicBezTo>
                <a:cubicBezTo>
                  <a:pt x="263079" y="614275"/>
                  <a:pt x="220018" y="646021"/>
                  <a:pt x="176014" y="674937"/>
                </a:cubicBezTo>
                <a:lnTo>
                  <a:pt x="176014" y="1022251"/>
                </a:lnTo>
                <a:lnTo>
                  <a:pt x="327512" y="1022251"/>
                </a:lnTo>
                <a:lnTo>
                  <a:pt x="327512" y="1022251"/>
                </a:lnTo>
                <a:close/>
              </a:path>
            </a:pathLst>
          </a:custGeom>
          <a:solidFill>
            <a:srgbClr val="000000"/>
          </a:solidFill>
          <a:ln w="31363" cap="flat">
            <a:noFill/>
            <a:prstDash val="solid"/>
            <a:miter/>
          </a:ln>
          <a:scene3d>
            <a:camera prst="isometricRightUp"/>
            <a:lightRig rig="threePt" dir="t"/>
          </a:scene3d>
        </p:spPr>
        <p:txBody>
          <a:bodyPr rtlCol="0" anchor="ctr"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EDBEE31-35ED-CDC1-D1F8-337880192E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www.hillelwayne.com</a:t>
            </a:r>
          </a:p>
        </p:txBody>
      </p:sp>
    </p:spTree>
    <p:extLst>
      <p:ext uri="{BB962C8B-B14F-4D97-AF65-F5344CB8AC3E}">
        <p14:creationId xmlns:p14="http://schemas.microsoft.com/office/powerpoint/2010/main" val="2041126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1.11111E-6 L 0.10704 0.09028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52" y="4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94129AF6-D78E-A6E6-1F2A-B65A6228FFA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9850767"/>
              </p:ext>
            </p:extLst>
          </p:nvPr>
        </p:nvGraphicFramePr>
        <p:xfrm>
          <a:off x="1164663" y="538130"/>
          <a:ext cx="9532472" cy="25603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766236">
                  <a:extLst>
                    <a:ext uri="{9D8B030D-6E8A-4147-A177-3AD203B41FA5}">
                      <a16:colId xmlns:a16="http://schemas.microsoft.com/office/drawing/2014/main" val="2660471946"/>
                    </a:ext>
                  </a:extLst>
                </a:gridCol>
                <a:gridCol w="4766236">
                  <a:extLst>
                    <a:ext uri="{9D8B030D-6E8A-4147-A177-3AD203B41FA5}">
                      <a16:colId xmlns:a16="http://schemas.microsoft.com/office/drawing/2014/main" val="3521806748"/>
                    </a:ext>
                  </a:extLst>
                </a:gridCol>
              </a:tblGrid>
              <a:tr h="822655">
                <a:tc>
                  <a:txBody>
                    <a:bodyPr/>
                    <a:lstStyle/>
                    <a:p>
                      <a:r>
                        <a:rPr lang="en-US" sz="4800" dirty="0"/>
                        <a:t>Software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1"/>
                      <a:r>
                        <a:rPr lang="en-US" sz="4800" dirty="0"/>
                        <a:t>Traditional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44939848"/>
                  </a:ext>
                </a:extLst>
              </a:tr>
              <a:tr h="578905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Agile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Waterfall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490490671"/>
                  </a:ext>
                </a:extLst>
              </a:tr>
              <a:tr h="578905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Unpredictable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/>
                        <a:t>Predictable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836318793"/>
                  </a:ext>
                </a:extLst>
              </a:tr>
              <a:tr h="578905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Informal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/>
                        <a:t>Rigorous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691467092"/>
                  </a:ext>
                </a:extLst>
              </a:tr>
            </a:tbl>
          </a:graphicData>
        </a:graphic>
      </p:graphicFrame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B95C0E0-1178-9ADA-459A-392299789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www.hillelwayne.com</a:t>
            </a:r>
          </a:p>
        </p:txBody>
      </p:sp>
    </p:spTree>
    <p:extLst>
      <p:ext uri="{BB962C8B-B14F-4D97-AF65-F5344CB8AC3E}">
        <p14:creationId xmlns:p14="http://schemas.microsoft.com/office/powerpoint/2010/main" val="110692176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3F3FC33-54BB-49CA-92B7-AC4CA39781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1. Software is agile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1D46705-0CF0-DE38-B708-D1620E50FE8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A31BB98-C1EB-7566-F26E-C04F603323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www.hillelwayne.com</a:t>
            </a:r>
          </a:p>
        </p:txBody>
      </p:sp>
    </p:spTree>
    <p:extLst>
      <p:ext uri="{BB962C8B-B14F-4D97-AF65-F5344CB8AC3E}">
        <p14:creationId xmlns:p14="http://schemas.microsoft.com/office/powerpoint/2010/main" val="191322794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023-05-23 21-23-45">
            <a:hlinkClick r:id="" action="ppaction://media"/>
            <a:extLst>
              <a:ext uri="{FF2B5EF4-FFF2-40B4-BE49-F238E27FC236}">
                <a16:creationId xmlns:a16="http://schemas.microsoft.com/office/drawing/2014/main" id="{3B49717C-53C6-0477-0933-D460DC7944E2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4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25" y="0"/>
            <a:ext cx="12172950" cy="68580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3CA910B-B699-97DD-C698-3097A3C641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www.hillelwayne.com</a:t>
            </a:r>
          </a:p>
        </p:txBody>
      </p:sp>
    </p:spTree>
    <p:extLst>
      <p:ext uri="{BB962C8B-B14F-4D97-AF65-F5344CB8AC3E}">
        <p14:creationId xmlns:p14="http://schemas.microsoft.com/office/powerpoint/2010/main" val="2485425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023-05-23 21-24-38">
            <a:hlinkClick r:id="" action="ppaction://media"/>
            <a:extLst>
              <a:ext uri="{FF2B5EF4-FFF2-40B4-BE49-F238E27FC236}">
                <a16:creationId xmlns:a16="http://schemas.microsoft.com/office/drawing/2014/main" id="{CE9911B3-88B1-C640-CEFD-F17B035984C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25" y="0"/>
            <a:ext cx="12172950" cy="685800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0253BDC-D01A-AE93-01C3-32399E5E66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www.hillelwayne.com</a:t>
            </a:r>
          </a:p>
        </p:txBody>
      </p:sp>
    </p:spTree>
    <p:extLst>
      <p:ext uri="{BB962C8B-B14F-4D97-AF65-F5344CB8AC3E}">
        <p14:creationId xmlns:p14="http://schemas.microsoft.com/office/powerpoint/2010/main" val="3358330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7D7236A-1551-F100-465D-6AF545B795EF}"/>
              </a:ext>
            </a:extLst>
          </p:cNvPr>
          <p:cNvSpPr/>
          <p:nvPr/>
        </p:nvSpPr>
        <p:spPr>
          <a:xfrm>
            <a:off x="265607" y="549255"/>
            <a:ext cx="276062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Waterfall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10A5A64-0CA0-83B1-D3DB-F8EEF630599F}"/>
              </a:ext>
            </a:extLst>
          </p:cNvPr>
          <p:cNvSpPr/>
          <p:nvPr/>
        </p:nvSpPr>
        <p:spPr>
          <a:xfrm>
            <a:off x="9712235" y="549255"/>
            <a:ext cx="157286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Agile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9E713D5-4AD8-AD27-AEEB-0E52375F2D24}"/>
              </a:ext>
            </a:extLst>
          </p:cNvPr>
          <p:cNvSpPr/>
          <p:nvPr/>
        </p:nvSpPr>
        <p:spPr>
          <a:xfrm>
            <a:off x="4657393" y="552027"/>
            <a:ext cx="306686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¯\_(ツ)_/¯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563A89EB-F109-0D4F-0267-888367AE40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562600" y="3618249"/>
            <a:ext cx="1066800" cy="1076325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AA291E20-78DC-5D11-243B-F1E511764B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154662" y="4041266"/>
            <a:ext cx="895350" cy="1076325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757D8058-6E64-8789-33F9-123E948035F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20077" y="3429000"/>
            <a:ext cx="1076325" cy="1076325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0AC823E9-696E-EE43-7BAE-1EE31ECD4C4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973687" y="1958128"/>
            <a:ext cx="1076325" cy="1076325"/>
          </a:xfrm>
          <a:prstGeom prst="rect">
            <a:avLst/>
          </a:prstGeom>
        </p:spPr>
      </p:pic>
      <p:pic>
        <p:nvPicPr>
          <p:cNvPr id="16" name="Graphic 15" descr="Laptop with solid fill">
            <a:extLst>
              <a:ext uri="{FF2B5EF4-FFF2-40B4-BE49-F238E27FC236}">
                <a16:creationId xmlns:a16="http://schemas.microsoft.com/office/drawing/2014/main" id="{C64FB29D-190E-1330-5D3D-9450709DCAE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928579" y="3235152"/>
            <a:ext cx="1643344" cy="1643344"/>
          </a:xfrm>
          <a:prstGeom prst="rect">
            <a:avLst/>
          </a:prstGeom>
        </p:spPr>
      </p:pic>
      <p:pic>
        <p:nvPicPr>
          <p:cNvPr id="18" name="Graphic 17" descr="Oil Rig with solid fill">
            <a:extLst>
              <a:ext uri="{FF2B5EF4-FFF2-40B4-BE49-F238E27FC236}">
                <a16:creationId xmlns:a16="http://schemas.microsoft.com/office/drawing/2014/main" id="{35FB84C0-23D9-06D3-94F8-2FBE13F11B3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4807476" y="1900468"/>
            <a:ext cx="1076325" cy="1076325"/>
          </a:xfrm>
          <a:prstGeom prst="rect">
            <a:avLst/>
          </a:prstGeom>
        </p:spPr>
      </p:pic>
      <p:pic>
        <p:nvPicPr>
          <p:cNvPr id="20" name="Graphic 19" descr="Raw Materials with solid fill">
            <a:extLst>
              <a:ext uri="{FF2B5EF4-FFF2-40B4-BE49-F238E27FC236}">
                <a16:creationId xmlns:a16="http://schemas.microsoft.com/office/drawing/2014/main" id="{D4B35ED6-C285-87BA-5A94-807522F5016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3887369" y="3792751"/>
            <a:ext cx="1076325" cy="1076325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24139E-16BC-ECA8-C53F-B6FB1EED46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www.hillelwayne.com</a:t>
            </a:r>
          </a:p>
        </p:txBody>
      </p:sp>
    </p:spTree>
    <p:extLst>
      <p:ext uri="{BB962C8B-B14F-4D97-AF65-F5344CB8AC3E}">
        <p14:creationId xmlns:p14="http://schemas.microsoft.com/office/powerpoint/2010/main" val="3760268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3111A6-E773-4B4A-A1F2-000C10AEBD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2. Engineering is predictable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5F903EB-8A4F-4833-83C6-680B2C856FB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D18E8D7-6A14-FACB-A739-531D0B6500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www.hillelwayne.com</a:t>
            </a:r>
          </a:p>
        </p:txBody>
      </p:sp>
    </p:spTree>
    <p:extLst>
      <p:ext uri="{BB962C8B-B14F-4D97-AF65-F5344CB8AC3E}">
        <p14:creationId xmlns:p14="http://schemas.microsoft.com/office/powerpoint/2010/main" val="7686101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A82282-778B-4BA0-B758-B7CBB5875B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BB83AD-EB7F-46B7-84C0-08F7ED326B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Guide on how to move bridges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029F631-5BFE-4849-BEEE-6787F0635A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224" y="0"/>
            <a:ext cx="10601552" cy="6858000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A9E6CF-6335-A306-48CB-FA1799C41B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www.hillelwayne.com</a:t>
            </a:r>
          </a:p>
        </p:txBody>
      </p:sp>
    </p:spTree>
    <p:extLst>
      <p:ext uri="{BB962C8B-B14F-4D97-AF65-F5344CB8AC3E}">
        <p14:creationId xmlns:p14="http://schemas.microsoft.com/office/powerpoint/2010/main" val="298515183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e00000088">
            <a:hlinkClick r:id="" action="ppaction://media"/>
            <a:extLst>
              <a:ext uri="{FF2B5EF4-FFF2-40B4-BE49-F238E27FC236}">
                <a16:creationId xmlns:a16="http://schemas.microsoft.com/office/drawing/2014/main" id="{0012BBC8-991E-DA4B-B98E-EFA191AF8DA3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525" y="0"/>
            <a:ext cx="12172950" cy="6858000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30E20D3-74DF-0295-D425-0043A6E5E8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www.hillelwayne.com</a:t>
            </a:r>
          </a:p>
        </p:txBody>
      </p:sp>
    </p:spTree>
    <p:extLst>
      <p:ext uri="{BB962C8B-B14F-4D97-AF65-F5344CB8AC3E}">
        <p14:creationId xmlns:p14="http://schemas.microsoft.com/office/powerpoint/2010/main" val="215201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e00000122">
            <a:hlinkClick r:id="" action="ppaction://media"/>
            <a:extLst>
              <a:ext uri="{FF2B5EF4-FFF2-40B4-BE49-F238E27FC236}">
                <a16:creationId xmlns:a16="http://schemas.microsoft.com/office/drawing/2014/main" id="{F7E1AE26-A193-B161-0304-EFE0584CDFE8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525" y="0"/>
            <a:ext cx="12172950" cy="6858000"/>
          </a:xfr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D9B1E41-7A57-1A41-77C7-9280F88C5C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www.hillelwayne.com</a:t>
            </a:r>
          </a:p>
        </p:txBody>
      </p:sp>
    </p:spTree>
    <p:extLst>
      <p:ext uri="{BB962C8B-B14F-4D97-AF65-F5344CB8AC3E}">
        <p14:creationId xmlns:p14="http://schemas.microsoft.com/office/powerpoint/2010/main" val="3889622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B3468B-A302-483E-A8CB-D483E69241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84095"/>
            <a:ext cx="10515600" cy="3298451"/>
          </a:xfrm>
          <a:prstGeom prst="wedgeRoundRectCallout">
            <a:avLst>
              <a:gd name="adj1" fmla="val 42786"/>
              <a:gd name="adj2" fmla="val 59850"/>
              <a:gd name="adj3" fmla="val 16667"/>
            </a:avLst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en-US" sz="4400" dirty="0"/>
              <a:t>Software development is only like bridge building if you're building a bridge on the planet Jupiter, out of newly invented materials, using construction equipment that didn't exist five years ago.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24617E-118E-4AA7-BC28-0AEB965EDA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211175" y="6182940"/>
            <a:ext cx="2082364" cy="493525"/>
          </a:xfrm>
        </p:spPr>
        <p:txBody>
          <a:bodyPr/>
          <a:lstStyle/>
          <a:p>
            <a:r>
              <a:rPr lang="en-US" dirty="0"/>
              <a:t>Jeff Atwood</a:t>
            </a:r>
          </a:p>
        </p:txBody>
      </p:sp>
      <p:pic>
        <p:nvPicPr>
          <p:cNvPr id="6" name="Graphic 5" descr="Dim (Smaller Sun) with solid fill">
            <a:extLst>
              <a:ext uri="{FF2B5EF4-FFF2-40B4-BE49-F238E27FC236}">
                <a16:creationId xmlns:a16="http://schemas.microsoft.com/office/drawing/2014/main" id="{B0E04CCA-991E-5017-E3E3-B7FA130D2C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467789" y="5129775"/>
            <a:ext cx="582883" cy="582883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8C37CB9D-4122-B13F-61DF-96DB8A71C29E}"/>
              </a:ext>
            </a:extLst>
          </p:cNvPr>
          <p:cNvGrpSpPr/>
          <p:nvPr/>
        </p:nvGrpSpPr>
        <p:grpSpPr>
          <a:xfrm>
            <a:off x="10109637" y="3609975"/>
            <a:ext cx="2082364" cy="2477714"/>
            <a:chOff x="10109637" y="3609975"/>
            <a:chExt cx="2082364" cy="2477714"/>
          </a:xfrm>
        </p:grpSpPr>
        <p:pic>
          <p:nvPicPr>
            <p:cNvPr id="4" name="Graphic 3" descr="Man with solid fill">
              <a:extLst>
                <a:ext uri="{FF2B5EF4-FFF2-40B4-BE49-F238E27FC236}">
                  <a16:creationId xmlns:a16="http://schemas.microsoft.com/office/drawing/2014/main" id="{0FFCD8DF-A8A3-E37E-94A9-96251112084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0109637" y="4005325"/>
              <a:ext cx="2082364" cy="2082364"/>
            </a:xfrm>
            <a:prstGeom prst="rect">
              <a:avLst/>
            </a:prstGeom>
          </p:spPr>
        </p:pic>
        <p:pic>
          <p:nvPicPr>
            <p:cNvPr id="8" name="Picture 7" descr="A cartoon of a person's face&#10;&#10;Description automatically generated with medium confidence">
              <a:extLst>
                <a:ext uri="{FF2B5EF4-FFF2-40B4-BE49-F238E27FC236}">
                  <a16:creationId xmlns:a16="http://schemas.microsoft.com/office/drawing/2014/main" id="{A2B6B000-3CA0-0EB0-DFED-14EAB353B5C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09713" y="3609975"/>
              <a:ext cx="890900" cy="890900"/>
            </a:xfrm>
            <a:prstGeom prst="rect">
              <a:avLst/>
            </a:prstGeom>
          </p:spPr>
        </p:pic>
      </p:grp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0406F9-E6C3-F5E4-EA8F-ABD16CEA58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www.hillelwayne.com</a:t>
            </a:r>
          </a:p>
        </p:txBody>
      </p:sp>
    </p:spTree>
    <p:extLst>
      <p:ext uri="{BB962C8B-B14F-4D97-AF65-F5344CB8AC3E}">
        <p14:creationId xmlns:p14="http://schemas.microsoft.com/office/powerpoint/2010/main" val="171467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push/>
      </p:transition>
    </mc:Choice>
    <mc:Fallback xmlns="">
      <p:transition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e00000188">
            <a:hlinkClick r:id="" action="ppaction://media"/>
            <a:extLst>
              <a:ext uri="{FF2B5EF4-FFF2-40B4-BE49-F238E27FC236}">
                <a16:creationId xmlns:a16="http://schemas.microsoft.com/office/drawing/2014/main" id="{6907F837-011E-88C9-E4B1-3152DCBF70E8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525" y="0"/>
            <a:ext cx="12172950" cy="6858000"/>
          </a:xfr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11E3C40-7C0D-841F-91A3-7F670A8605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www.hillelwayne.com</a:t>
            </a:r>
          </a:p>
        </p:txBody>
      </p:sp>
    </p:spTree>
    <p:extLst>
      <p:ext uri="{BB962C8B-B14F-4D97-AF65-F5344CB8AC3E}">
        <p14:creationId xmlns:p14="http://schemas.microsoft.com/office/powerpoint/2010/main" val="2126594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e00000274">
            <a:hlinkClick r:id="" action="ppaction://media"/>
            <a:extLst>
              <a:ext uri="{FF2B5EF4-FFF2-40B4-BE49-F238E27FC236}">
                <a16:creationId xmlns:a16="http://schemas.microsoft.com/office/drawing/2014/main" id="{BF1B7786-46A3-D372-85C6-E8C98D45E1AE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525" y="0"/>
            <a:ext cx="12172950" cy="6858000"/>
          </a:xfr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A389900-17AF-D78C-64C9-C6CDB33981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www.hillelwayne.com</a:t>
            </a:r>
          </a:p>
        </p:txBody>
      </p:sp>
    </p:spTree>
    <p:extLst>
      <p:ext uri="{BB962C8B-B14F-4D97-AF65-F5344CB8AC3E}">
        <p14:creationId xmlns:p14="http://schemas.microsoft.com/office/powerpoint/2010/main" val="75068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large oil rig in the middle of the ocean&#10;&#10;Description automatically generated">
            <a:extLst>
              <a:ext uri="{FF2B5EF4-FFF2-40B4-BE49-F238E27FC236}">
                <a16:creationId xmlns:a16="http://schemas.microsoft.com/office/drawing/2014/main" id="{09B26813-3F5A-94D9-4E68-8B2EB2C4C4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6732" y="728472"/>
            <a:ext cx="8098536" cy="5401056"/>
          </a:xfr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0D957FF-DD66-C20A-E3E6-10BC52DF7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www.hillelwayne.com</a:t>
            </a:r>
          </a:p>
        </p:txBody>
      </p:sp>
    </p:spTree>
    <p:extLst>
      <p:ext uri="{BB962C8B-B14F-4D97-AF65-F5344CB8AC3E}">
        <p14:creationId xmlns:p14="http://schemas.microsoft.com/office/powerpoint/2010/main" val="208275242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9707FFD-DB87-45BD-DACF-6DB081C19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www.hillelwayne.com</a:t>
            </a:r>
          </a:p>
        </p:txBody>
      </p:sp>
      <p:pic>
        <p:nvPicPr>
          <p:cNvPr id="13" name="kludge00000114">
            <a:hlinkClick r:id="" action="ppaction://media"/>
            <a:extLst>
              <a:ext uri="{FF2B5EF4-FFF2-40B4-BE49-F238E27FC236}">
                <a16:creationId xmlns:a16="http://schemas.microsoft.com/office/drawing/2014/main" id="{F2127D13-E528-3B69-6DE1-0BBBC8741764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882" y="0"/>
            <a:ext cx="12172950" cy="6858000"/>
          </a:xfrm>
        </p:spPr>
      </p:pic>
    </p:spTree>
    <p:extLst>
      <p:ext uri="{BB962C8B-B14F-4D97-AF65-F5344CB8AC3E}">
        <p14:creationId xmlns:p14="http://schemas.microsoft.com/office/powerpoint/2010/main" val="129128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F4484E1-1AB7-A758-EB2D-B37567769E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www.hillelwayne.com</a:t>
            </a:r>
          </a:p>
        </p:txBody>
      </p:sp>
      <p:pic>
        <p:nvPicPr>
          <p:cNvPr id="7" name="kludge00000176">
            <a:hlinkClick r:id="" action="ppaction://media"/>
            <a:extLst>
              <a:ext uri="{FF2B5EF4-FFF2-40B4-BE49-F238E27FC236}">
                <a16:creationId xmlns:a16="http://schemas.microsoft.com/office/drawing/2014/main" id="{6B65471A-FDE9-4EDA-7CF7-B169FD0111C2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25" y="0"/>
            <a:ext cx="12172950" cy="6858000"/>
          </a:xfrm>
        </p:spPr>
      </p:pic>
    </p:spTree>
    <p:extLst>
      <p:ext uri="{BB962C8B-B14F-4D97-AF65-F5344CB8AC3E}">
        <p14:creationId xmlns:p14="http://schemas.microsoft.com/office/powerpoint/2010/main" val="2887820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6097F6B-C1B2-6AC7-59DD-8E7786B074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www.hillelwayne.com</a:t>
            </a:r>
          </a:p>
        </p:txBody>
      </p:sp>
      <p:pic>
        <p:nvPicPr>
          <p:cNvPr id="7" name="kludge00000296">
            <a:hlinkClick r:id="" action="ppaction://media"/>
            <a:extLst>
              <a:ext uri="{FF2B5EF4-FFF2-40B4-BE49-F238E27FC236}">
                <a16:creationId xmlns:a16="http://schemas.microsoft.com/office/drawing/2014/main" id="{C3AAE9BB-1D23-BFE8-51E2-E9C304EAF46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25" y="0"/>
            <a:ext cx="12172950" cy="6858000"/>
          </a:xfrm>
        </p:spPr>
      </p:pic>
    </p:spTree>
    <p:extLst>
      <p:ext uri="{BB962C8B-B14F-4D97-AF65-F5344CB8AC3E}">
        <p14:creationId xmlns:p14="http://schemas.microsoft.com/office/powerpoint/2010/main" val="2824202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1E9973B-42AE-8CE0-945C-69C14145FC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www.hillelwayne.com</a:t>
            </a:r>
          </a:p>
        </p:txBody>
      </p:sp>
      <p:pic>
        <p:nvPicPr>
          <p:cNvPr id="7" name="kludge00000334">
            <a:hlinkClick r:id="" action="ppaction://media"/>
            <a:extLst>
              <a:ext uri="{FF2B5EF4-FFF2-40B4-BE49-F238E27FC236}">
                <a16:creationId xmlns:a16="http://schemas.microsoft.com/office/drawing/2014/main" id="{10DD418D-090B-505C-75B3-80E475E2989C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25" y="0"/>
            <a:ext cx="12172950" cy="6858000"/>
          </a:xfrm>
        </p:spPr>
      </p:pic>
    </p:spTree>
    <p:extLst>
      <p:ext uri="{BB962C8B-B14F-4D97-AF65-F5344CB8AC3E}">
        <p14:creationId xmlns:p14="http://schemas.microsoft.com/office/powerpoint/2010/main" val="1536940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phic 12" descr="Excavator with solid fill">
            <a:extLst>
              <a:ext uri="{FF2B5EF4-FFF2-40B4-BE49-F238E27FC236}">
                <a16:creationId xmlns:a16="http://schemas.microsoft.com/office/drawing/2014/main" id="{6C05F469-72FF-F195-97DD-572B4539FB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3649708" y="2533531"/>
            <a:ext cx="2019538" cy="2019538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0DDD8C8F-6053-8484-21EF-779CD226C0E4}"/>
              </a:ext>
            </a:extLst>
          </p:cNvPr>
          <p:cNvGrpSpPr/>
          <p:nvPr/>
        </p:nvGrpSpPr>
        <p:grpSpPr>
          <a:xfrm>
            <a:off x="8128745" y="2618970"/>
            <a:ext cx="2523565" cy="2224089"/>
            <a:chOff x="9646023" y="2751323"/>
            <a:chExt cx="1454524" cy="1545012"/>
          </a:xfrm>
        </p:grpSpPr>
        <p:pic>
          <p:nvPicPr>
            <p:cNvPr id="9" name="Graphic 8" descr="Dump truck with solid fill">
              <a:extLst>
                <a:ext uri="{FF2B5EF4-FFF2-40B4-BE49-F238E27FC236}">
                  <a16:creationId xmlns:a16="http://schemas.microsoft.com/office/drawing/2014/main" id="{4B9B0AFB-6E01-9338-1004-F99D1E92C66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646023" y="2841811"/>
              <a:ext cx="1454524" cy="1454524"/>
            </a:xfrm>
            <a:prstGeom prst="rect">
              <a:avLst/>
            </a:prstGeom>
          </p:spPr>
        </p:pic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9C9469DD-E4FC-AEEC-4E62-999982799B0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0049435" y="3101787"/>
              <a:ext cx="467285" cy="467285"/>
            </a:xfrm>
            <a:prstGeom prst="rect">
              <a:avLst/>
            </a:prstGeom>
          </p:spPr>
        </p:pic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43190F65-1A22-DD8D-AE74-63AB0461969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9697569" y="2868144"/>
              <a:ext cx="467285" cy="467285"/>
            </a:xfrm>
            <a:prstGeom prst="rect">
              <a:avLst/>
            </a:prstGeom>
          </p:spPr>
        </p:pic>
        <p:pic>
          <p:nvPicPr>
            <p:cNvPr id="17" name="Graphic 16">
              <a:extLst>
                <a:ext uri="{FF2B5EF4-FFF2-40B4-BE49-F238E27FC236}">
                  <a16:creationId xmlns:a16="http://schemas.microsoft.com/office/drawing/2014/main" id="{4919D52E-D50A-AC4D-7C17-F063F054369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9697569" y="3101788"/>
              <a:ext cx="467285" cy="467285"/>
            </a:xfrm>
            <a:prstGeom prst="rect">
              <a:avLst/>
            </a:prstGeom>
          </p:spPr>
        </p:pic>
        <p:pic>
          <p:nvPicPr>
            <p:cNvPr id="20" name="Graphic 19">
              <a:extLst>
                <a:ext uri="{FF2B5EF4-FFF2-40B4-BE49-F238E27FC236}">
                  <a16:creationId xmlns:a16="http://schemas.microsoft.com/office/drawing/2014/main" id="{EA35CA5C-1FF9-46B5-6D41-3FB59D38C46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0049435" y="2868144"/>
              <a:ext cx="467285" cy="467285"/>
            </a:xfrm>
            <a:prstGeom prst="rect">
              <a:avLst/>
            </a:prstGeom>
          </p:spPr>
        </p:pic>
        <p:pic>
          <p:nvPicPr>
            <p:cNvPr id="21" name="Graphic 20">
              <a:extLst>
                <a:ext uri="{FF2B5EF4-FFF2-40B4-BE49-F238E27FC236}">
                  <a16:creationId xmlns:a16="http://schemas.microsoft.com/office/drawing/2014/main" id="{CCAC2B28-CCBC-2434-AD0B-2F06D4D3415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9848289" y="2751323"/>
              <a:ext cx="467285" cy="467285"/>
            </a:xfrm>
            <a:prstGeom prst="rect">
              <a:avLst/>
            </a:prstGeom>
          </p:spPr>
        </p:pic>
      </p:grpSp>
      <p:pic>
        <p:nvPicPr>
          <p:cNvPr id="2" name="Graphic 1">
            <a:extLst>
              <a:ext uri="{FF2B5EF4-FFF2-40B4-BE49-F238E27FC236}">
                <a16:creationId xmlns:a16="http://schemas.microsoft.com/office/drawing/2014/main" id="{5024122E-5F6B-F067-8777-3ADBE7D7847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810892" y="3377981"/>
            <a:ext cx="499602" cy="414525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B53C1B8B-075C-6095-EECE-A5A7A86E7A7B}"/>
              </a:ext>
            </a:extLst>
          </p:cNvPr>
          <p:cNvGrpSpPr/>
          <p:nvPr/>
        </p:nvGrpSpPr>
        <p:grpSpPr>
          <a:xfrm flipH="1">
            <a:off x="8028618" y="2634157"/>
            <a:ext cx="2523565" cy="2227617"/>
            <a:chOff x="9646023" y="2751323"/>
            <a:chExt cx="1454524" cy="1547463"/>
          </a:xfrm>
        </p:grpSpPr>
        <p:pic>
          <p:nvPicPr>
            <p:cNvPr id="4" name="Graphic 3" descr="Dump truck with solid fill">
              <a:extLst>
                <a:ext uri="{FF2B5EF4-FFF2-40B4-BE49-F238E27FC236}">
                  <a16:creationId xmlns:a16="http://schemas.microsoft.com/office/drawing/2014/main" id="{347F05C0-4DC8-D7CD-7E20-A784E5E92C0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646023" y="2844262"/>
              <a:ext cx="1454524" cy="1454524"/>
            </a:xfrm>
            <a:prstGeom prst="rect">
              <a:avLst/>
            </a:prstGeom>
          </p:spPr>
        </p:pic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9A79575F-BB9C-D220-65B8-0962C950877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0049435" y="3101787"/>
              <a:ext cx="467285" cy="467285"/>
            </a:xfrm>
            <a:prstGeom prst="rect">
              <a:avLst/>
            </a:prstGeom>
          </p:spPr>
        </p:pic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1FB57D7D-3D51-0DA5-1548-11E8207E849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9697569" y="2868144"/>
              <a:ext cx="467285" cy="467285"/>
            </a:xfrm>
            <a:prstGeom prst="rect">
              <a:avLst/>
            </a:prstGeom>
          </p:spPr>
        </p:pic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A6FD2E81-111E-3A05-0841-D1FE953C0C6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9697569" y="3101788"/>
              <a:ext cx="467285" cy="467285"/>
            </a:xfrm>
            <a:prstGeom prst="rect">
              <a:avLst/>
            </a:prstGeom>
          </p:spPr>
        </p:pic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AC6FCD6D-55A1-257C-2402-521DA126B50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0049435" y="2868144"/>
              <a:ext cx="467285" cy="467285"/>
            </a:xfrm>
            <a:prstGeom prst="rect">
              <a:avLst/>
            </a:prstGeom>
          </p:spPr>
        </p:pic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D5F4DED5-1BAC-B7B4-812B-35E63911F1E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9848289" y="2751323"/>
              <a:ext cx="467285" cy="467285"/>
            </a:xfrm>
            <a:prstGeom prst="rect">
              <a:avLst/>
            </a:prstGeom>
          </p:spPr>
        </p:pic>
      </p:grp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664784F0-3C9B-5822-23C0-90651F9A27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www.hillelwayne.com</a:t>
            </a:r>
          </a:p>
        </p:txBody>
      </p:sp>
    </p:spTree>
    <p:extLst>
      <p:ext uri="{BB962C8B-B14F-4D97-AF65-F5344CB8AC3E}">
        <p14:creationId xmlns:p14="http://schemas.microsoft.com/office/powerpoint/2010/main" val="4117849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4.81481E-6 C 0.08646 -0.03913 0.16524 -0.11528 0.25782 -0.11875 C 0.28972 -0.11922 0.3862 -0.11019 0.3862 -0.06852 " pathEditMode="relative" rAng="0" ptsTypes="AAA">
                                      <p:cBhvr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310" y="-5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25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5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25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5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Graphic 23" descr="Modern architecture with solid fill">
            <a:extLst>
              <a:ext uri="{FF2B5EF4-FFF2-40B4-BE49-F238E27FC236}">
                <a16:creationId xmlns:a16="http://schemas.microsoft.com/office/drawing/2014/main" id="{E6B41C67-505A-5F13-BCFC-35F011D9D6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36023" y="2059222"/>
            <a:ext cx="574934" cy="574934"/>
          </a:xfrm>
          <a:prstGeom prst="rect">
            <a:avLst/>
          </a:prstGeom>
        </p:spPr>
      </p:pic>
      <p:pic>
        <p:nvPicPr>
          <p:cNvPr id="26" name="Graphic 25" descr="Schoolhouse with solid fill">
            <a:extLst>
              <a:ext uri="{FF2B5EF4-FFF2-40B4-BE49-F238E27FC236}">
                <a16:creationId xmlns:a16="http://schemas.microsoft.com/office/drawing/2014/main" id="{A3D2A79A-2949-3916-2C1C-D39BBF61AB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468200" y="2634156"/>
            <a:ext cx="1320711" cy="1320711"/>
          </a:xfrm>
          <a:prstGeom prst="rect">
            <a:avLst/>
          </a:prstGeom>
        </p:spPr>
      </p:pic>
      <p:pic>
        <p:nvPicPr>
          <p:cNvPr id="30" name="Graphic 29" descr="Gyrotheodolite with solid fill">
            <a:extLst>
              <a:ext uri="{FF2B5EF4-FFF2-40B4-BE49-F238E27FC236}">
                <a16:creationId xmlns:a16="http://schemas.microsoft.com/office/drawing/2014/main" id="{6218B34E-EC95-4F0B-F22D-CFF48011654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841089" y="2090855"/>
            <a:ext cx="574934" cy="574934"/>
          </a:xfrm>
          <a:prstGeom prst="rect">
            <a:avLst/>
          </a:prstGeom>
        </p:spPr>
      </p:pic>
      <p:pic>
        <p:nvPicPr>
          <p:cNvPr id="34" name="Graphic 33" descr="Crane with solid fill">
            <a:extLst>
              <a:ext uri="{FF2B5EF4-FFF2-40B4-BE49-F238E27FC236}">
                <a16:creationId xmlns:a16="http://schemas.microsoft.com/office/drawing/2014/main" id="{18A116A3-DFD7-BAE3-565D-91BCFC1003C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046154" y="3027460"/>
            <a:ext cx="688924" cy="688924"/>
          </a:xfrm>
          <a:prstGeom prst="rect">
            <a:avLst/>
          </a:prstGeom>
        </p:spPr>
      </p:pic>
      <p:pic>
        <p:nvPicPr>
          <p:cNvPr id="38" name="Graphic 37" descr="Electric Tower with solid fill">
            <a:extLst>
              <a:ext uri="{FF2B5EF4-FFF2-40B4-BE49-F238E27FC236}">
                <a16:creationId xmlns:a16="http://schemas.microsoft.com/office/drawing/2014/main" id="{D3269A74-F600-83B7-6CC3-CE60C8023DD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466290" y="2914722"/>
            <a:ext cx="914400" cy="914400"/>
          </a:xfrm>
          <a:prstGeom prst="rect">
            <a:avLst/>
          </a:prstGeom>
        </p:spPr>
      </p:pic>
      <p:pic>
        <p:nvPicPr>
          <p:cNvPr id="46" name="Graphic 45" descr="Cabin with solid fill">
            <a:extLst>
              <a:ext uri="{FF2B5EF4-FFF2-40B4-BE49-F238E27FC236}">
                <a16:creationId xmlns:a16="http://schemas.microsoft.com/office/drawing/2014/main" id="{8323B376-C3E2-F9B0-51A4-4FB06A5BFB8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024485" y="2070593"/>
            <a:ext cx="615457" cy="615457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AF7A36E-92A2-0985-0C39-9CAEADB618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www.hillelwayne.com</a:t>
            </a:r>
          </a:p>
        </p:txBody>
      </p:sp>
    </p:spTree>
    <p:extLst>
      <p:ext uri="{BB962C8B-B14F-4D97-AF65-F5344CB8AC3E}">
        <p14:creationId xmlns:p14="http://schemas.microsoft.com/office/powerpoint/2010/main" val="301992910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raphic 25" descr="Schoolhouse with solid fill">
            <a:extLst>
              <a:ext uri="{FF2B5EF4-FFF2-40B4-BE49-F238E27FC236}">
                <a16:creationId xmlns:a16="http://schemas.microsoft.com/office/drawing/2014/main" id="{A3D2A79A-2949-3916-2C1C-D39BBF61AB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525648" y="1625627"/>
            <a:ext cx="1320711" cy="1320711"/>
          </a:xfrm>
          <a:prstGeom prst="rect">
            <a:avLst/>
          </a:prstGeom>
        </p:spPr>
      </p:pic>
      <p:pic>
        <p:nvPicPr>
          <p:cNvPr id="30" name="Graphic 29" descr="Gyrotheodolite with solid fill">
            <a:extLst>
              <a:ext uri="{FF2B5EF4-FFF2-40B4-BE49-F238E27FC236}">
                <a16:creationId xmlns:a16="http://schemas.microsoft.com/office/drawing/2014/main" id="{6218B34E-EC95-4F0B-F22D-CFF4801165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083384" y="4317627"/>
            <a:ext cx="574934" cy="574934"/>
          </a:xfrm>
          <a:prstGeom prst="rect">
            <a:avLst/>
          </a:prstGeom>
        </p:spPr>
      </p:pic>
      <p:pic>
        <p:nvPicPr>
          <p:cNvPr id="32" name="Graphic 31" descr="Cabin with solid fill">
            <a:extLst>
              <a:ext uri="{FF2B5EF4-FFF2-40B4-BE49-F238E27FC236}">
                <a16:creationId xmlns:a16="http://schemas.microsoft.com/office/drawing/2014/main" id="{8322882E-2E8F-FB59-AD5A-EB6BED79ECF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055417" y="3762092"/>
            <a:ext cx="615457" cy="615457"/>
          </a:xfrm>
          <a:prstGeom prst="rect">
            <a:avLst/>
          </a:prstGeom>
        </p:spPr>
      </p:pic>
      <p:pic>
        <p:nvPicPr>
          <p:cNvPr id="34" name="Graphic 33" descr="Crane with solid fill">
            <a:extLst>
              <a:ext uri="{FF2B5EF4-FFF2-40B4-BE49-F238E27FC236}">
                <a16:creationId xmlns:a16="http://schemas.microsoft.com/office/drawing/2014/main" id="{18A116A3-DFD7-BAE3-565D-91BCFC1003C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918321" y="1480608"/>
            <a:ext cx="688924" cy="688924"/>
          </a:xfrm>
          <a:prstGeom prst="rect">
            <a:avLst/>
          </a:prstGeom>
        </p:spPr>
      </p:pic>
      <p:pic>
        <p:nvPicPr>
          <p:cNvPr id="38" name="Graphic 37" descr="Electric Tower with solid fill">
            <a:extLst>
              <a:ext uri="{FF2B5EF4-FFF2-40B4-BE49-F238E27FC236}">
                <a16:creationId xmlns:a16="http://schemas.microsoft.com/office/drawing/2014/main" id="{D3269A74-F600-83B7-6CC3-CE60C8023DD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814355" y="4377550"/>
            <a:ext cx="914400" cy="914400"/>
          </a:xfrm>
          <a:prstGeom prst="rect">
            <a:avLst/>
          </a:prstGeom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id="{854AC85E-3FC0-0C9C-3BDE-21E758B142FA}"/>
              </a:ext>
            </a:extLst>
          </p:cNvPr>
          <p:cNvGrpSpPr/>
          <p:nvPr/>
        </p:nvGrpSpPr>
        <p:grpSpPr>
          <a:xfrm flipH="1">
            <a:off x="4914392" y="2718239"/>
            <a:ext cx="1421208" cy="1177174"/>
            <a:chOff x="9697569" y="2751323"/>
            <a:chExt cx="819151" cy="817750"/>
          </a:xfrm>
        </p:grpSpPr>
        <p:pic>
          <p:nvPicPr>
            <p:cNvPr id="41" name="Graphic 40">
              <a:extLst>
                <a:ext uri="{FF2B5EF4-FFF2-40B4-BE49-F238E27FC236}">
                  <a16:creationId xmlns:a16="http://schemas.microsoft.com/office/drawing/2014/main" id="{C45DEA16-306A-415F-7390-826D02847E4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10049435" y="3101787"/>
              <a:ext cx="467285" cy="467285"/>
            </a:xfrm>
            <a:prstGeom prst="rect">
              <a:avLst/>
            </a:prstGeom>
          </p:spPr>
        </p:pic>
        <p:pic>
          <p:nvPicPr>
            <p:cNvPr id="42" name="Graphic 41">
              <a:extLst>
                <a:ext uri="{FF2B5EF4-FFF2-40B4-BE49-F238E27FC236}">
                  <a16:creationId xmlns:a16="http://schemas.microsoft.com/office/drawing/2014/main" id="{DFE4C860-B796-ED08-ADE3-0394074B0AB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9697569" y="2868144"/>
              <a:ext cx="467285" cy="467285"/>
            </a:xfrm>
            <a:prstGeom prst="rect">
              <a:avLst/>
            </a:prstGeom>
          </p:spPr>
        </p:pic>
        <p:pic>
          <p:nvPicPr>
            <p:cNvPr id="43" name="Graphic 42">
              <a:extLst>
                <a:ext uri="{FF2B5EF4-FFF2-40B4-BE49-F238E27FC236}">
                  <a16:creationId xmlns:a16="http://schemas.microsoft.com/office/drawing/2014/main" id="{26541FBA-58B2-4015-F074-ACFB804EFD3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9697569" y="3101788"/>
              <a:ext cx="467285" cy="467285"/>
            </a:xfrm>
            <a:prstGeom prst="rect">
              <a:avLst/>
            </a:prstGeom>
          </p:spPr>
        </p:pic>
        <p:pic>
          <p:nvPicPr>
            <p:cNvPr id="44" name="Graphic 43">
              <a:extLst>
                <a:ext uri="{FF2B5EF4-FFF2-40B4-BE49-F238E27FC236}">
                  <a16:creationId xmlns:a16="http://schemas.microsoft.com/office/drawing/2014/main" id="{B3DCA18D-5626-F611-C362-BB3E92FED2A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10049435" y="2868144"/>
              <a:ext cx="467285" cy="467285"/>
            </a:xfrm>
            <a:prstGeom prst="rect">
              <a:avLst/>
            </a:prstGeom>
          </p:spPr>
        </p:pic>
        <p:pic>
          <p:nvPicPr>
            <p:cNvPr id="45" name="Graphic 44">
              <a:extLst>
                <a:ext uri="{FF2B5EF4-FFF2-40B4-BE49-F238E27FC236}">
                  <a16:creationId xmlns:a16="http://schemas.microsoft.com/office/drawing/2014/main" id="{F9346D62-0412-E589-BFEC-7BA2903DEC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9848289" y="2751323"/>
              <a:ext cx="467285" cy="467285"/>
            </a:xfrm>
            <a:prstGeom prst="rect">
              <a:avLst/>
            </a:prstGeom>
          </p:spPr>
        </p:pic>
      </p:grpSp>
      <p:pic>
        <p:nvPicPr>
          <p:cNvPr id="2" name="Graphic 1" descr="Modern architecture with solid fill">
            <a:extLst>
              <a:ext uri="{FF2B5EF4-FFF2-40B4-BE49-F238E27FC236}">
                <a16:creationId xmlns:a16="http://schemas.microsoft.com/office/drawing/2014/main" id="{3B728CFC-DA07-53D1-561E-2460DE0BD51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7728424" y="4944906"/>
            <a:ext cx="574934" cy="574934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0260556-DB95-A9C5-B589-3088DD0BBE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www.hillelwayne.com</a:t>
            </a:r>
          </a:p>
        </p:txBody>
      </p:sp>
    </p:spTree>
    <p:extLst>
      <p:ext uri="{BB962C8B-B14F-4D97-AF65-F5344CB8AC3E}">
        <p14:creationId xmlns:p14="http://schemas.microsoft.com/office/powerpoint/2010/main" val="15880767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00">
        <p159:morph option="byObject"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0098E72-418B-01B6-95CC-FDB57D8CF9B4}"/>
              </a:ext>
            </a:extLst>
          </p:cNvPr>
          <p:cNvSpPr txBox="1"/>
          <p:nvPr/>
        </p:nvSpPr>
        <p:spPr>
          <a:xfrm>
            <a:off x="6096000" y="-61032093"/>
            <a:ext cx="6096000" cy="460332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351" dirty="0">
                <a:latin typeface="Consolas" panose="020B0609020204030204" pitchFamily="49" charset="0"/>
              </a:rPr>
              <a:t>theory </a:t>
            </a:r>
            <a:r>
              <a:rPr lang="en-US" sz="1351" dirty="0" err="1">
                <a:latin typeface="Consolas" panose="020B0609020204030204" pitchFamily="49" charset="0"/>
              </a:rPr>
              <a:t>Leftpad</a:t>
            </a:r>
            <a:endParaRPr lang="en-US" sz="1351" dirty="0">
              <a:latin typeface="Consolas" panose="020B0609020204030204" pitchFamily="49" charset="0"/>
            </a:endParaRPr>
          </a:p>
          <a:p>
            <a:r>
              <a:rPr lang="en-US" sz="1351" dirty="0">
                <a:latin typeface="Consolas" panose="020B0609020204030204" pitchFamily="49" charset="0"/>
              </a:rPr>
              <a:t>  imports Main</a:t>
            </a:r>
          </a:p>
          <a:p>
            <a:r>
              <a:rPr lang="en-US" sz="1351" dirty="0">
                <a:latin typeface="Consolas" panose="020B0609020204030204" pitchFamily="49" charset="0"/>
              </a:rPr>
              <a:t>begin</a:t>
            </a:r>
          </a:p>
          <a:p>
            <a:endParaRPr lang="en-US" sz="1351" dirty="0">
              <a:latin typeface="Consolas" panose="020B0609020204030204" pitchFamily="49" charset="0"/>
            </a:endParaRPr>
          </a:p>
          <a:p>
            <a:r>
              <a:rPr lang="en-US" sz="1351" dirty="0">
                <a:latin typeface="Consolas" panose="020B0609020204030204" pitchFamily="49" charset="0"/>
              </a:rPr>
              <a:t>(* What does it mean to be padded? A string can be split into two parts where the first part</a:t>
            </a:r>
          </a:p>
          <a:p>
            <a:r>
              <a:rPr lang="en-US" sz="1351" dirty="0">
                <a:latin typeface="Consolas" panose="020B0609020204030204" pitchFamily="49" charset="0"/>
              </a:rPr>
              <a:t>   is all padding and the second is the original string: *)</a:t>
            </a:r>
          </a:p>
          <a:p>
            <a:endParaRPr lang="en-US" sz="1351" dirty="0">
              <a:latin typeface="Consolas" panose="020B0609020204030204" pitchFamily="49" charset="0"/>
            </a:endParaRPr>
          </a:p>
          <a:p>
            <a:r>
              <a:rPr lang="en-US" sz="1351" dirty="0">
                <a:latin typeface="Consolas" panose="020B0609020204030204" pitchFamily="49" charset="0"/>
              </a:rPr>
              <a:t>definition </a:t>
            </a:r>
            <a:r>
              <a:rPr lang="en-US" sz="1351" dirty="0" err="1">
                <a:latin typeface="Consolas" panose="020B0609020204030204" pitchFamily="49" charset="0"/>
              </a:rPr>
              <a:t>isPadded</a:t>
            </a:r>
            <a:r>
              <a:rPr lang="en-US" sz="1351" dirty="0">
                <a:latin typeface="Consolas" panose="020B0609020204030204" pitchFamily="49" charset="0"/>
              </a:rPr>
              <a:t> where "</a:t>
            </a:r>
            <a:r>
              <a:rPr lang="en-US" sz="1351" dirty="0" err="1">
                <a:latin typeface="Consolas" panose="020B0609020204030204" pitchFamily="49" charset="0"/>
              </a:rPr>
              <a:t>isPadded</a:t>
            </a:r>
            <a:r>
              <a:rPr lang="en-US" sz="1351" dirty="0">
                <a:latin typeface="Consolas" panose="020B0609020204030204" pitchFamily="49" charset="0"/>
              </a:rPr>
              <a:t> </a:t>
            </a:r>
            <a:r>
              <a:rPr lang="en-US" sz="1351" dirty="0" err="1">
                <a:latin typeface="Consolas" panose="020B0609020204030204" pitchFamily="49" charset="0"/>
              </a:rPr>
              <a:t>padChar</a:t>
            </a:r>
            <a:r>
              <a:rPr lang="en-US" sz="1351" dirty="0">
                <a:latin typeface="Consolas" panose="020B0609020204030204" pitchFamily="49" charset="0"/>
              </a:rPr>
              <a:t> unpadded padded</a:t>
            </a:r>
          </a:p>
          <a:p>
            <a:r>
              <a:rPr lang="en-US" sz="1351" dirty="0">
                <a:latin typeface="Consolas" panose="020B0609020204030204" pitchFamily="49" charset="0"/>
              </a:rPr>
              <a:t>    \&lt;</a:t>
            </a:r>
            <a:r>
              <a:rPr lang="en-US" sz="1351" dirty="0" err="1">
                <a:latin typeface="Consolas" panose="020B0609020204030204" pitchFamily="49" charset="0"/>
              </a:rPr>
              <a:t>equiv</a:t>
            </a:r>
            <a:r>
              <a:rPr lang="en-US" sz="1351" dirty="0">
                <a:latin typeface="Consolas" panose="020B0609020204030204" pitchFamily="49" charset="0"/>
              </a:rPr>
              <a:t>&gt; \&lt;exists&gt; n. set (take n padded) \&lt;</a:t>
            </a:r>
            <a:r>
              <a:rPr lang="en-US" sz="1351" dirty="0" err="1">
                <a:latin typeface="Consolas" panose="020B0609020204030204" pitchFamily="49" charset="0"/>
              </a:rPr>
              <a:t>subseteq</a:t>
            </a:r>
            <a:r>
              <a:rPr lang="en-US" sz="1351" dirty="0">
                <a:latin typeface="Consolas" panose="020B0609020204030204" pitchFamily="49" charset="0"/>
              </a:rPr>
              <a:t>&gt; { </a:t>
            </a:r>
            <a:r>
              <a:rPr lang="en-US" sz="1351" dirty="0" err="1">
                <a:latin typeface="Consolas" panose="020B0609020204030204" pitchFamily="49" charset="0"/>
              </a:rPr>
              <a:t>padChar</a:t>
            </a:r>
            <a:r>
              <a:rPr lang="en-US" sz="1351" dirty="0">
                <a:latin typeface="Consolas" panose="020B0609020204030204" pitchFamily="49" charset="0"/>
              </a:rPr>
              <a:t> } \&lt;and&gt; drop n padded = unpadded"</a:t>
            </a:r>
          </a:p>
          <a:p>
            <a:endParaRPr lang="en-US" sz="1351" dirty="0">
              <a:latin typeface="Consolas" panose="020B0609020204030204" pitchFamily="49" charset="0"/>
            </a:endParaRPr>
          </a:p>
          <a:p>
            <a:r>
              <a:rPr lang="en-US" sz="1351" dirty="0">
                <a:latin typeface="Consolas" panose="020B0609020204030204" pitchFamily="49" charset="0"/>
              </a:rPr>
              <a:t>(* The star of the show is the `</a:t>
            </a:r>
            <a:r>
              <a:rPr lang="en-US" sz="1351" dirty="0" err="1">
                <a:latin typeface="Consolas" panose="020B0609020204030204" pitchFamily="49" charset="0"/>
              </a:rPr>
              <a:t>leftPad</a:t>
            </a:r>
            <a:r>
              <a:rPr lang="en-US" sz="1351" dirty="0">
                <a:latin typeface="Consolas" panose="020B0609020204030204" pitchFamily="49" charset="0"/>
              </a:rPr>
              <a:t>` function ... *)</a:t>
            </a:r>
          </a:p>
          <a:p>
            <a:endParaRPr lang="en-US" sz="1351" dirty="0">
              <a:latin typeface="Consolas" panose="020B0609020204030204" pitchFamily="49" charset="0"/>
            </a:endParaRPr>
          </a:p>
          <a:p>
            <a:r>
              <a:rPr lang="en-US" sz="1351" dirty="0">
                <a:latin typeface="Consolas" panose="020B0609020204030204" pitchFamily="49" charset="0"/>
              </a:rPr>
              <a:t>definition </a:t>
            </a:r>
            <a:r>
              <a:rPr lang="en-US" sz="1351" dirty="0" err="1">
                <a:latin typeface="Consolas" panose="020B0609020204030204" pitchFamily="49" charset="0"/>
              </a:rPr>
              <a:t>leftPad</a:t>
            </a:r>
            <a:r>
              <a:rPr lang="en-US" sz="1351" dirty="0">
                <a:latin typeface="Consolas" panose="020B0609020204030204" pitchFamily="49" charset="0"/>
              </a:rPr>
              <a:t> where "</a:t>
            </a:r>
            <a:r>
              <a:rPr lang="en-US" sz="1351" dirty="0" err="1">
                <a:latin typeface="Consolas" panose="020B0609020204030204" pitchFamily="49" charset="0"/>
              </a:rPr>
              <a:t>leftPad</a:t>
            </a:r>
            <a:r>
              <a:rPr lang="en-US" sz="1351" dirty="0">
                <a:latin typeface="Consolas" panose="020B0609020204030204" pitchFamily="49" charset="0"/>
              </a:rPr>
              <a:t> </a:t>
            </a:r>
            <a:r>
              <a:rPr lang="en-US" sz="1351" dirty="0" err="1">
                <a:latin typeface="Consolas" panose="020B0609020204030204" pitchFamily="49" charset="0"/>
              </a:rPr>
              <a:t>padChar</a:t>
            </a:r>
            <a:r>
              <a:rPr lang="en-US" sz="1351" dirty="0">
                <a:latin typeface="Consolas" panose="020B0609020204030204" pitchFamily="49" charset="0"/>
              </a:rPr>
              <a:t> </a:t>
            </a:r>
            <a:r>
              <a:rPr lang="en-US" sz="1351" dirty="0" err="1">
                <a:latin typeface="Consolas" panose="020B0609020204030204" pitchFamily="49" charset="0"/>
              </a:rPr>
              <a:t>targetLength</a:t>
            </a:r>
            <a:r>
              <a:rPr lang="en-US" sz="1351" dirty="0">
                <a:latin typeface="Consolas" panose="020B0609020204030204" pitchFamily="49" charset="0"/>
              </a:rPr>
              <a:t> s</a:t>
            </a:r>
          </a:p>
          <a:p>
            <a:r>
              <a:rPr lang="en-US" sz="1351" dirty="0">
                <a:latin typeface="Consolas" panose="020B0609020204030204" pitchFamily="49" charset="0"/>
              </a:rPr>
              <a:t>  \&lt;</a:t>
            </a:r>
            <a:r>
              <a:rPr lang="en-US" sz="1351" dirty="0" err="1">
                <a:latin typeface="Consolas" panose="020B0609020204030204" pitchFamily="49" charset="0"/>
              </a:rPr>
              <a:t>equiv</a:t>
            </a:r>
            <a:r>
              <a:rPr lang="en-US" sz="1351" dirty="0">
                <a:latin typeface="Consolas" panose="020B0609020204030204" pitchFamily="49" charset="0"/>
              </a:rPr>
              <a:t>&gt; replicate (</a:t>
            </a:r>
            <a:r>
              <a:rPr lang="en-US" sz="1351" dirty="0" err="1">
                <a:latin typeface="Consolas" panose="020B0609020204030204" pitchFamily="49" charset="0"/>
              </a:rPr>
              <a:t>targetLength</a:t>
            </a:r>
            <a:r>
              <a:rPr lang="en-US" sz="1351" dirty="0">
                <a:latin typeface="Consolas" panose="020B0609020204030204" pitchFamily="49" charset="0"/>
              </a:rPr>
              <a:t> - length s) </a:t>
            </a:r>
            <a:r>
              <a:rPr lang="en-US" sz="1351" dirty="0" err="1">
                <a:latin typeface="Consolas" panose="020B0609020204030204" pitchFamily="49" charset="0"/>
              </a:rPr>
              <a:t>padChar</a:t>
            </a:r>
            <a:r>
              <a:rPr lang="en-US" sz="1351" dirty="0">
                <a:latin typeface="Consolas" panose="020B0609020204030204" pitchFamily="49" charset="0"/>
              </a:rPr>
              <a:t> @ s"</a:t>
            </a:r>
          </a:p>
          <a:p>
            <a:endParaRPr lang="en-US" sz="1351" dirty="0">
              <a:latin typeface="Consolas" panose="020B0609020204030204" pitchFamily="49" charset="0"/>
            </a:endParaRPr>
          </a:p>
          <a:p>
            <a:r>
              <a:rPr lang="en-US" sz="1351" dirty="0">
                <a:latin typeface="Consolas" panose="020B0609020204030204" pitchFamily="49" charset="0"/>
              </a:rPr>
              <a:t>(* ... which satisfies the spec: *)</a:t>
            </a:r>
          </a:p>
          <a:p>
            <a:endParaRPr lang="en-US" sz="1351" dirty="0">
              <a:latin typeface="Consolas" panose="020B0609020204030204" pitchFamily="49" charset="0"/>
            </a:endParaRPr>
          </a:p>
          <a:p>
            <a:r>
              <a:rPr lang="en-US" sz="1351" dirty="0">
                <a:latin typeface="Consolas" panose="020B0609020204030204" pitchFamily="49" charset="0"/>
              </a:rPr>
              <a:t>lemma </a:t>
            </a:r>
            <a:r>
              <a:rPr lang="en-US" sz="1351" dirty="0" err="1">
                <a:latin typeface="Consolas" panose="020B0609020204030204" pitchFamily="49" charset="0"/>
              </a:rPr>
              <a:t>isPadded_leftPad</a:t>
            </a:r>
            <a:r>
              <a:rPr lang="en-US" sz="1351" dirty="0">
                <a:latin typeface="Consolas" panose="020B0609020204030204" pitchFamily="49" charset="0"/>
              </a:rPr>
              <a:t>: "</a:t>
            </a:r>
            <a:r>
              <a:rPr lang="en-US" sz="1351" dirty="0" err="1">
                <a:latin typeface="Consolas" panose="020B0609020204030204" pitchFamily="49" charset="0"/>
              </a:rPr>
              <a:t>isPadded</a:t>
            </a:r>
            <a:r>
              <a:rPr lang="en-US" sz="1351" dirty="0">
                <a:latin typeface="Consolas" panose="020B0609020204030204" pitchFamily="49" charset="0"/>
              </a:rPr>
              <a:t> </a:t>
            </a:r>
            <a:r>
              <a:rPr lang="en-US" sz="1351" dirty="0" err="1">
                <a:latin typeface="Consolas" panose="020B0609020204030204" pitchFamily="49" charset="0"/>
              </a:rPr>
              <a:t>padChar</a:t>
            </a:r>
            <a:r>
              <a:rPr lang="en-US" sz="1351" dirty="0">
                <a:latin typeface="Consolas" panose="020B0609020204030204" pitchFamily="49" charset="0"/>
              </a:rPr>
              <a:t> s (</a:t>
            </a:r>
            <a:r>
              <a:rPr lang="en-US" sz="1351" dirty="0" err="1">
                <a:latin typeface="Consolas" panose="020B0609020204030204" pitchFamily="49" charset="0"/>
              </a:rPr>
              <a:t>leftPad</a:t>
            </a:r>
            <a:r>
              <a:rPr lang="en-US" sz="1351" dirty="0">
                <a:latin typeface="Consolas" panose="020B0609020204030204" pitchFamily="49" charset="0"/>
              </a:rPr>
              <a:t> </a:t>
            </a:r>
            <a:r>
              <a:rPr lang="en-US" sz="1351" dirty="0" err="1">
                <a:latin typeface="Consolas" panose="020B0609020204030204" pitchFamily="49" charset="0"/>
              </a:rPr>
              <a:t>padChar</a:t>
            </a:r>
            <a:r>
              <a:rPr lang="en-US" sz="1351" dirty="0">
                <a:latin typeface="Consolas" panose="020B0609020204030204" pitchFamily="49" charset="0"/>
              </a:rPr>
              <a:t> </a:t>
            </a:r>
            <a:r>
              <a:rPr lang="en-US" sz="1351" dirty="0" err="1">
                <a:latin typeface="Consolas" panose="020B0609020204030204" pitchFamily="49" charset="0"/>
              </a:rPr>
              <a:t>targetLength</a:t>
            </a:r>
            <a:r>
              <a:rPr lang="en-US" sz="1351" dirty="0">
                <a:latin typeface="Consolas" panose="020B0609020204030204" pitchFamily="49" charset="0"/>
              </a:rPr>
              <a:t> s)"</a:t>
            </a:r>
          </a:p>
          <a:p>
            <a:r>
              <a:rPr lang="en-US" sz="1351" dirty="0">
                <a:latin typeface="Consolas" panose="020B0609020204030204" pitchFamily="49" charset="0"/>
              </a:rPr>
              <a:t>  unfolding </a:t>
            </a:r>
            <a:r>
              <a:rPr lang="en-US" sz="1351" dirty="0" err="1">
                <a:latin typeface="Consolas" panose="020B0609020204030204" pitchFamily="49" charset="0"/>
              </a:rPr>
              <a:t>isPadded_def</a:t>
            </a:r>
            <a:r>
              <a:rPr lang="en-US" sz="1351" dirty="0">
                <a:latin typeface="Consolas" panose="020B0609020204030204" pitchFamily="49" charset="0"/>
              </a:rPr>
              <a:t> </a:t>
            </a:r>
            <a:r>
              <a:rPr lang="en-US" sz="1351" dirty="0" err="1">
                <a:latin typeface="Consolas" panose="020B0609020204030204" pitchFamily="49" charset="0"/>
              </a:rPr>
              <a:t>leftPad_def</a:t>
            </a:r>
            <a:r>
              <a:rPr lang="en-US" sz="1351" dirty="0">
                <a:latin typeface="Consolas" panose="020B0609020204030204" pitchFamily="49" charset="0"/>
              </a:rPr>
              <a:t> by (intro </a:t>
            </a:r>
            <a:r>
              <a:rPr lang="en-US" sz="1351" dirty="0" err="1">
                <a:latin typeface="Consolas" panose="020B0609020204030204" pitchFamily="49" charset="0"/>
              </a:rPr>
              <a:t>exI</a:t>
            </a:r>
            <a:r>
              <a:rPr lang="en-US" sz="1351" dirty="0">
                <a:latin typeface="Consolas" panose="020B0609020204030204" pitchFamily="49" charset="0"/>
              </a:rPr>
              <a:t> [where x = "</a:t>
            </a:r>
            <a:r>
              <a:rPr lang="en-US" sz="1351" dirty="0" err="1">
                <a:latin typeface="Consolas" panose="020B0609020204030204" pitchFamily="49" charset="0"/>
              </a:rPr>
              <a:t>targetLength</a:t>
            </a:r>
            <a:r>
              <a:rPr lang="en-US" sz="1351" dirty="0">
                <a:latin typeface="Consolas" panose="020B0609020204030204" pitchFamily="49" charset="0"/>
              </a:rPr>
              <a:t> - length s"], auto)</a:t>
            </a:r>
          </a:p>
          <a:p>
            <a:endParaRPr lang="en-US" sz="1351" dirty="0">
              <a:latin typeface="Consolas" panose="020B0609020204030204" pitchFamily="49" charset="0"/>
            </a:endParaRPr>
          </a:p>
          <a:p>
            <a:r>
              <a:rPr lang="en-US" sz="1351" dirty="0">
                <a:latin typeface="Consolas" panose="020B0609020204030204" pitchFamily="49" charset="0"/>
              </a:rPr>
              <a:t>lemma </a:t>
            </a:r>
            <a:r>
              <a:rPr lang="en-US" sz="1351" dirty="0" err="1">
                <a:latin typeface="Consolas" panose="020B0609020204030204" pitchFamily="49" charset="0"/>
              </a:rPr>
              <a:t>length_leftPad</a:t>
            </a:r>
            <a:r>
              <a:rPr lang="en-US" sz="1351" dirty="0">
                <a:latin typeface="Consolas" panose="020B0609020204030204" pitchFamily="49" charset="0"/>
              </a:rPr>
              <a:t>: "length (</a:t>
            </a:r>
            <a:r>
              <a:rPr lang="en-US" sz="1351" dirty="0" err="1">
                <a:latin typeface="Consolas" panose="020B0609020204030204" pitchFamily="49" charset="0"/>
              </a:rPr>
              <a:t>leftPad</a:t>
            </a:r>
            <a:r>
              <a:rPr lang="en-US" sz="1351" dirty="0">
                <a:latin typeface="Consolas" panose="020B0609020204030204" pitchFamily="49" charset="0"/>
              </a:rPr>
              <a:t> </a:t>
            </a:r>
            <a:r>
              <a:rPr lang="en-US" sz="1351" dirty="0" err="1">
                <a:latin typeface="Consolas" panose="020B0609020204030204" pitchFamily="49" charset="0"/>
              </a:rPr>
              <a:t>padChar</a:t>
            </a:r>
            <a:r>
              <a:rPr lang="en-US" sz="1351" dirty="0">
                <a:latin typeface="Consolas" panose="020B0609020204030204" pitchFamily="49" charset="0"/>
              </a:rPr>
              <a:t> </a:t>
            </a:r>
            <a:r>
              <a:rPr lang="en-US" sz="1351" dirty="0" err="1">
                <a:latin typeface="Consolas" panose="020B0609020204030204" pitchFamily="49" charset="0"/>
              </a:rPr>
              <a:t>targetLength</a:t>
            </a:r>
            <a:r>
              <a:rPr lang="en-US" sz="1351" dirty="0">
                <a:latin typeface="Consolas" panose="020B0609020204030204" pitchFamily="49" charset="0"/>
              </a:rPr>
              <a:t> s) = max </a:t>
            </a:r>
            <a:r>
              <a:rPr lang="en-US" sz="1351" dirty="0" err="1">
                <a:latin typeface="Consolas" panose="020B0609020204030204" pitchFamily="49" charset="0"/>
              </a:rPr>
              <a:t>targetLength</a:t>
            </a:r>
            <a:r>
              <a:rPr lang="en-US" sz="1351" dirty="0">
                <a:latin typeface="Consolas" panose="020B0609020204030204" pitchFamily="49" charset="0"/>
              </a:rPr>
              <a:t> (length s)"</a:t>
            </a:r>
          </a:p>
          <a:p>
            <a:r>
              <a:rPr lang="en-US" sz="1351" dirty="0">
                <a:latin typeface="Consolas" panose="020B0609020204030204" pitchFamily="49" charset="0"/>
              </a:rPr>
              <a:t>  unfolding </a:t>
            </a:r>
            <a:r>
              <a:rPr lang="en-US" sz="1351" dirty="0" err="1">
                <a:latin typeface="Consolas" panose="020B0609020204030204" pitchFamily="49" charset="0"/>
              </a:rPr>
              <a:t>leftPad_def</a:t>
            </a:r>
            <a:r>
              <a:rPr lang="en-US" sz="1351" dirty="0">
                <a:latin typeface="Consolas" panose="020B0609020204030204" pitchFamily="49" charset="0"/>
              </a:rPr>
              <a:t> by auto</a:t>
            </a:r>
          </a:p>
          <a:p>
            <a:endParaRPr lang="en-US" sz="1351" dirty="0">
              <a:latin typeface="Consolas" panose="020B0609020204030204" pitchFamily="49" charset="0"/>
            </a:endParaRPr>
          </a:p>
          <a:p>
            <a:endParaRPr lang="en-US" sz="1351" dirty="0">
              <a:latin typeface="Consolas" panose="020B0609020204030204" pitchFamily="49" charset="0"/>
            </a:endParaRPr>
          </a:p>
          <a:p>
            <a:endParaRPr lang="en-US" sz="1351" dirty="0">
              <a:latin typeface="Consolas" panose="020B0609020204030204" pitchFamily="49" charset="0"/>
            </a:endParaRPr>
          </a:p>
          <a:p>
            <a:r>
              <a:rPr lang="en-US" sz="1351" dirty="0">
                <a:latin typeface="Consolas" panose="020B0609020204030204" pitchFamily="49" charset="0"/>
              </a:rPr>
              <a:t>(* But, hold on, we used `replicate` from the standard library which made this very easy:</a:t>
            </a:r>
          </a:p>
          <a:p>
            <a:r>
              <a:rPr lang="en-US" sz="1351" dirty="0">
                <a:latin typeface="Consolas" panose="020B0609020204030204" pitchFamily="49" charset="0"/>
              </a:rPr>
              <a:t>   there are a lot of facts about `replicate` already proven. Let's assume we don't know about it:</a:t>
            </a:r>
          </a:p>
          <a:p>
            <a:r>
              <a:rPr lang="en-US" sz="1351" dirty="0">
                <a:latin typeface="Consolas" panose="020B0609020204030204" pitchFamily="49" charset="0"/>
              </a:rPr>
              <a:t>   what facts do we need? How about these: *)</a:t>
            </a:r>
          </a:p>
          <a:p>
            <a:endParaRPr lang="en-US" sz="1351" dirty="0">
              <a:latin typeface="Consolas" panose="020B0609020204030204" pitchFamily="49" charset="0"/>
            </a:endParaRPr>
          </a:p>
          <a:p>
            <a:r>
              <a:rPr lang="en-US" sz="1351" dirty="0">
                <a:latin typeface="Consolas" panose="020B0609020204030204" pitchFamily="49" charset="0"/>
              </a:rPr>
              <a:t>locale replication =</a:t>
            </a:r>
          </a:p>
          <a:p>
            <a:r>
              <a:rPr lang="en-US" sz="1351" dirty="0">
                <a:latin typeface="Consolas" panose="020B0609020204030204" pitchFamily="49" charset="0"/>
              </a:rPr>
              <a:t>  fixes </a:t>
            </a:r>
            <a:r>
              <a:rPr lang="en-US" sz="1351" dirty="0" err="1">
                <a:latin typeface="Consolas" panose="020B0609020204030204" pitchFamily="49" charset="0"/>
              </a:rPr>
              <a:t>abstract_replicate</a:t>
            </a:r>
            <a:endParaRPr lang="en-US" sz="1351" dirty="0">
              <a:latin typeface="Consolas" panose="020B0609020204030204" pitchFamily="49" charset="0"/>
            </a:endParaRPr>
          </a:p>
          <a:p>
            <a:r>
              <a:rPr lang="en-US" sz="1351" dirty="0">
                <a:latin typeface="Consolas" panose="020B0609020204030204" pitchFamily="49" charset="0"/>
              </a:rPr>
              <a:t>  assumes </a:t>
            </a:r>
            <a:r>
              <a:rPr lang="en-US" sz="1351" dirty="0" err="1">
                <a:latin typeface="Consolas" panose="020B0609020204030204" pitchFamily="49" charset="0"/>
              </a:rPr>
              <a:t>length_replicate</a:t>
            </a:r>
            <a:r>
              <a:rPr lang="en-US" sz="1351" dirty="0">
                <a:latin typeface="Consolas" panose="020B0609020204030204" pitchFamily="49" charset="0"/>
              </a:rPr>
              <a:t>[simp]: "length (</a:t>
            </a:r>
            <a:r>
              <a:rPr lang="en-US" sz="1351" dirty="0" err="1">
                <a:latin typeface="Consolas" panose="020B0609020204030204" pitchFamily="49" charset="0"/>
              </a:rPr>
              <a:t>abstract_replicate</a:t>
            </a:r>
            <a:r>
              <a:rPr lang="en-US" sz="1351" dirty="0">
                <a:latin typeface="Consolas" panose="020B0609020204030204" pitchFamily="49" charset="0"/>
              </a:rPr>
              <a:t> n c) = n"</a:t>
            </a:r>
          </a:p>
          <a:p>
            <a:r>
              <a:rPr lang="en-US" sz="1351" dirty="0">
                <a:latin typeface="Consolas" panose="020B0609020204030204" pitchFamily="49" charset="0"/>
              </a:rPr>
              <a:t>  assumes </a:t>
            </a:r>
            <a:r>
              <a:rPr lang="en-US" sz="1351" dirty="0" err="1">
                <a:latin typeface="Consolas" panose="020B0609020204030204" pitchFamily="49" charset="0"/>
              </a:rPr>
              <a:t>set_replicate</a:t>
            </a:r>
            <a:r>
              <a:rPr lang="en-US" sz="1351" dirty="0">
                <a:latin typeface="Consolas" panose="020B0609020204030204" pitchFamily="49" charset="0"/>
              </a:rPr>
              <a:t>[simp]: "set (</a:t>
            </a:r>
            <a:r>
              <a:rPr lang="en-US" sz="1351" dirty="0" err="1">
                <a:latin typeface="Consolas" panose="020B0609020204030204" pitchFamily="49" charset="0"/>
              </a:rPr>
              <a:t>abstract_replicate</a:t>
            </a:r>
            <a:r>
              <a:rPr lang="en-US" sz="1351" dirty="0">
                <a:latin typeface="Consolas" panose="020B0609020204030204" pitchFamily="49" charset="0"/>
              </a:rPr>
              <a:t> n c) = (if n = 0 then {} else {c})"</a:t>
            </a:r>
          </a:p>
          <a:p>
            <a:endParaRPr lang="en-US" sz="1351" dirty="0">
              <a:latin typeface="Consolas" panose="020B0609020204030204" pitchFamily="49" charset="0"/>
            </a:endParaRPr>
          </a:p>
          <a:p>
            <a:r>
              <a:rPr lang="en-US" sz="1351" dirty="0">
                <a:latin typeface="Consolas" panose="020B0609020204030204" pitchFamily="49" charset="0"/>
              </a:rPr>
              <a:t>(* This works: *)</a:t>
            </a:r>
          </a:p>
          <a:p>
            <a:endParaRPr lang="en-US" sz="1351" dirty="0">
              <a:latin typeface="Consolas" panose="020B0609020204030204" pitchFamily="49" charset="0"/>
            </a:endParaRPr>
          </a:p>
          <a:p>
            <a:r>
              <a:rPr lang="en-US" sz="1351" dirty="0">
                <a:latin typeface="Consolas" panose="020B0609020204030204" pitchFamily="49" charset="0"/>
              </a:rPr>
              <a:t>context replication</a:t>
            </a:r>
          </a:p>
          <a:p>
            <a:r>
              <a:rPr lang="en-US" sz="1351" dirty="0">
                <a:latin typeface="Consolas" panose="020B0609020204030204" pitchFamily="49" charset="0"/>
              </a:rPr>
              <a:t>begin</a:t>
            </a:r>
          </a:p>
          <a:p>
            <a:endParaRPr lang="en-US" sz="1351" dirty="0">
              <a:latin typeface="Consolas" panose="020B0609020204030204" pitchFamily="49" charset="0"/>
            </a:endParaRPr>
          </a:p>
          <a:p>
            <a:r>
              <a:rPr lang="en-US" sz="1351" dirty="0">
                <a:latin typeface="Consolas" panose="020B0609020204030204" pitchFamily="49" charset="0"/>
              </a:rPr>
              <a:t>definition </a:t>
            </a:r>
            <a:r>
              <a:rPr lang="en-US" sz="1351" dirty="0" err="1">
                <a:latin typeface="Consolas" panose="020B0609020204030204" pitchFamily="49" charset="0"/>
              </a:rPr>
              <a:t>abstract_leftPad</a:t>
            </a:r>
            <a:r>
              <a:rPr lang="en-US" sz="1351" dirty="0">
                <a:latin typeface="Consolas" panose="020B0609020204030204" pitchFamily="49" charset="0"/>
              </a:rPr>
              <a:t> where "</a:t>
            </a:r>
            <a:r>
              <a:rPr lang="en-US" sz="1351" dirty="0" err="1">
                <a:latin typeface="Consolas" panose="020B0609020204030204" pitchFamily="49" charset="0"/>
              </a:rPr>
              <a:t>abstract_leftPad</a:t>
            </a:r>
            <a:r>
              <a:rPr lang="en-US" sz="1351" dirty="0">
                <a:latin typeface="Consolas" panose="020B0609020204030204" pitchFamily="49" charset="0"/>
              </a:rPr>
              <a:t> </a:t>
            </a:r>
            <a:r>
              <a:rPr lang="en-US" sz="1351" dirty="0" err="1">
                <a:latin typeface="Consolas" panose="020B0609020204030204" pitchFamily="49" charset="0"/>
              </a:rPr>
              <a:t>padChar</a:t>
            </a:r>
            <a:r>
              <a:rPr lang="en-US" sz="1351" dirty="0">
                <a:latin typeface="Consolas" panose="020B0609020204030204" pitchFamily="49" charset="0"/>
              </a:rPr>
              <a:t> </a:t>
            </a:r>
            <a:r>
              <a:rPr lang="en-US" sz="1351" dirty="0" err="1">
                <a:latin typeface="Consolas" panose="020B0609020204030204" pitchFamily="49" charset="0"/>
              </a:rPr>
              <a:t>targetLength</a:t>
            </a:r>
            <a:r>
              <a:rPr lang="en-US" sz="1351" dirty="0">
                <a:latin typeface="Consolas" panose="020B0609020204030204" pitchFamily="49" charset="0"/>
              </a:rPr>
              <a:t> s</a:t>
            </a:r>
          </a:p>
          <a:p>
            <a:r>
              <a:rPr lang="en-US" sz="1351" dirty="0">
                <a:latin typeface="Consolas" panose="020B0609020204030204" pitchFamily="49" charset="0"/>
              </a:rPr>
              <a:t>  \&lt;</a:t>
            </a:r>
            <a:r>
              <a:rPr lang="en-US" sz="1351" dirty="0" err="1">
                <a:latin typeface="Consolas" panose="020B0609020204030204" pitchFamily="49" charset="0"/>
              </a:rPr>
              <a:t>equiv</a:t>
            </a:r>
            <a:r>
              <a:rPr lang="en-US" sz="1351" dirty="0">
                <a:latin typeface="Consolas" panose="020B0609020204030204" pitchFamily="49" charset="0"/>
              </a:rPr>
              <a:t>&gt; </a:t>
            </a:r>
            <a:r>
              <a:rPr lang="en-US" sz="1351" dirty="0" err="1">
                <a:latin typeface="Consolas" panose="020B0609020204030204" pitchFamily="49" charset="0"/>
              </a:rPr>
              <a:t>abstract_replicate</a:t>
            </a:r>
            <a:r>
              <a:rPr lang="en-US" sz="1351" dirty="0">
                <a:latin typeface="Consolas" panose="020B0609020204030204" pitchFamily="49" charset="0"/>
              </a:rPr>
              <a:t> (</a:t>
            </a:r>
            <a:r>
              <a:rPr lang="en-US" sz="1351" dirty="0" err="1">
                <a:latin typeface="Consolas" panose="020B0609020204030204" pitchFamily="49" charset="0"/>
              </a:rPr>
              <a:t>targetLength</a:t>
            </a:r>
            <a:r>
              <a:rPr lang="en-US" sz="1351" dirty="0">
                <a:latin typeface="Consolas" panose="020B0609020204030204" pitchFamily="49" charset="0"/>
              </a:rPr>
              <a:t> - length s) </a:t>
            </a:r>
            <a:r>
              <a:rPr lang="en-US" sz="1351" dirty="0" err="1">
                <a:latin typeface="Consolas" panose="020B0609020204030204" pitchFamily="49" charset="0"/>
              </a:rPr>
              <a:t>padChar</a:t>
            </a:r>
            <a:r>
              <a:rPr lang="en-US" sz="1351" dirty="0">
                <a:latin typeface="Consolas" panose="020B0609020204030204" pitchFamily="49" charset="0"/>
              </a:rPr>
              <a:t> @ s"</a:t>
            </a:r>
          </a:p>
          <a:p>
            <a:endParaRPr lang="en-US" sz="1351" dirty="0">
              <a:latin typeface="Consolas" panose="020B0609020204030204" pitchFamily="49" charset="0"/>
            </a:endParaRPr>
          </a:p>
          <a:p>
            <a:r>
              <a:rPr lang="en-US" sz="1351" dirty="0">
                <a:latin typeface="Consolas" panose="020B0609020204030204" pitchFamily="49" charset="0"/>
              </a:rPr>
              <a:t>lemma "</a:t>
            </a:r>
            <a:r>
              <a:rPr lang="en-US" sz="1351" dirty="0" err="1">
                <a:latin typeface="Consolas" panose="020B0609020204030204" pitchFamily="49" charset="0"/>
              </a:rPr>
              <a:t>isPadded</a:t>
            </a:r>
            <a:r>
              <a:rPr lang="en-US" sz="1351" dirty="0">
                <a:latin typeface="Consolas" panose="020B0609020204030204" pitchFamily="49" charset="0"/>
              </a:rPr>
              <a:t> </a:t>
            </a:r>
            <a:r>
              <a:rPr lang="en-US" sz="1351" dirty="0" err="1">
                <a:latin typeface="Consolas" panose="020B0609020204030204" pitchFamily="49" charset="0"/>
              </a:rPr>
              <a:t>padChar</a:t>
            </a:r>
            <a:r>
              <a:rPr lang="en-US" sz="1351" dirty="0">
                <a:latin typeface="Consolas" panose="020B0609020204030204" pitchFamily="49" charset="0"/>
              </a:rPr>
              <a:t> s (</a:t>
            </a:r>
            <a:r>
              <a:rPr lang="en-US" sz="1351" dirty="0" err="1">
                <a:latin typeface="Consolas" panose="020B0609020204030204" pitchFamily="49" charset="0"/>
              </a:rPr>
              <a:t>abstract_leftPad</a:t>
            </a:r>
            <a:r>
              <a:rPr lang="en-US" sz="1351" dirty="0">
                <a:latin typeface="Consolas" panose="020B0609020204030204" pitchFamily="49" charset="0"/>
              </a:rPr>
              <a:t> </a:t>
            </a:r>
            <a:r>
              <a:rPr lang="en-US" sz="1351" dirty="0" err="1">
                <a:latin typeface="Consolas" panose="020B0609020204030204" pitchFamily="49" charset="0"/>
              </a:rPr>
              <a:t>padChar</a:t>
            </a:r>
            <a:r>
              <a:rPr lang="en-US" sz="1351" dirty="0">
                <a:latin typeface="Consolas" panose="020B0609020204030204" pitchFamily="49" charset="0"/>
              </a:rPr>
              <a:t> </a:t>
            </a:r>
            <a:r>
              <a:rPr lang="en-US" sz="1351" dirty="0" err="1">
                <a:latin typeface="Consolas" panose="020B0609020204030204" pitchFamily="49" charset="0"/>
              </a:rPr>
              <a:t>targetLength</a:t>
            </a:r>
            <a:r>
              <a:rPr lang="en-US" sz="1351" dirty="0">
                <a:latin typeface="Consolas" panose="020B0609020204030204" pitchFamily="49" charset="0"/>
              </a:rPr>
              <a:t> s)"</a:t>
            </a:r>
          </a:p>
          <a:p>
            <a:r>
              <a:rPr lang="en-US" sz="1351" dirty="0">
                <a:latin typeface="Consolas" panose="020B0609020204030204" pitchFamily="49" charset="0"/>
              </a:rPr>
              <a:t>  unfolding </a:t>
            </a:r>
            <a:r>
              <a:rPr lang="en-US" sz="1351" dirty="0" err="1">
                <a:latin typeface="Consolas" panose="020B0609020204030204" pitchFamily="49" charset="0"/>
              </a:rPr>
              <a:t>isPadded_def</a:t>
            </a:r>
            <a:r>
              <a:rPr lang="en-US" sz="1351" dirty="0">
                <a:latin typeface="Consolas" panose="020B0609020204030204" pitchFamily="49" charset="0"/>
              </a:rPr>
              <a:t> </a:t>
            </a:r>
            <a:r>
              <a:rPr lang="en-US" sz="1351" dirty="0" err="1">
                <a:latin typeface="Consolas" panose="020B0609020204030204" pitchFamily="49" charset="0"/>
              </a:rPr>
              <a:t>abstract_leftPad_def</a:t>
            </a:r>
            <a:r>
              <a:rPr lang="en-US" sz="1351" dirty="0">
                <a:latin typeface="Consolas" panose="020B0609020204030204" pitchFamily="49" charset="0"/>
              </a:rPr>
              <a:t> by (intro </a:t>
            </a:r>
            <a:r>
              <a:rPr lang="en-US" sz="1351" dirty="0" err="1">
                <a:latin typeface="Consolas" panose="020B0609020204030204" pitchFamily="49" charset="0"/>
              </a:rPr>
              <a:t>exI</a:t>
            </a:r>
            <a:r>
              <a:rPr lang="en-US" sz="1351" dirty="0">
                <a:latin typeface="Consolas" panose="020B0609020204030204" pitchFamily="49" charset="0"/>
              </a:rPr>
              <a:t> [where x = "</a:t>
            </a:r>
            <a:r>
              <a:rPr lang="en-US" sz="1351" dirty="0" err="1">
                <a:latin typeface="Consolas" panose="020B0609020204030204" pitchFamily="49" charset="0"/>
              </a:rPr>
              <a:t>targetLength</a:t>
            </a:r>
            <a:r>
              <a:rPr lang="en-US" sz="1351" dirty="0">
                <a:latin typeface="Consolas" panose="020B0609020204030204" pitchFamily="49" charset="0"/>
              </a:rPr>
              <a:t> - length s"], auto)</a:t>
            </a:r>
          </a:p>
          <a:p>
            <a:endParaRPr lang="en-US" sz="1351" dirty="0">
              <a:latin typeface="Consolas" panose="020B0609020204030204" pitchFamily="49" charset="0"/>
            </a:endParaRPr>
          </a:p>
          <a:p>
            <a:r>
              <a:rPr lang="en-US" sz="1351" dirty="0">
                <a:latin typeface="Consolas" panose="020B0609020204030204" pitchFamily="49" charset="0"/>
              </a:rPr>
              <a:t>lemma "length (</a:t>
            </a:r>
            <a:r>
              <a:rPr lang="en-US" sz="1351" dirty="0" err="1">
                <a:latin typeface="Consolas" panose="020B0609020204030204" pitchFamily="49" charset="0"/>
              </a:rPr>
              <a:t>abstract_leftPad</a:t>
            </a:r>
            <a:r>
              <a:rPr lang="en-US" sz="1351" dirty="0">
                <a:latin typeface="Consolas" panose="020B0609020204030204" pitchFamily="49" charset="0"/>
              </a:rPr>
              <a:t> </a:t>
            </a:r>
            <a:r>
              <a:rPr lang="en-US" sz="1351" dirty="0" err="1">
                <a:latin typeface="Consolas" panose="020B0609020204030204" pitchFamily="49" charset="0"/>
              </a:rPr>
              <a:t>padChar</a:t>
            </a:r>
            <a:r>
              <a:rPr lang="en-US" sz="1351" dirty="0">
                <a:latin typeface="Consolas" panose="020B0609020204030204" pitchFamily="49" charset="0"/>
              </a:rPr>
              <a:t> </a:t>
            </a:r>
            <a:r>
              <a:rPr lang="en-US" sz="1351" dirty="0" err="1">
                <a:latin typeface="Consolas" panose="020B0609020204030204" pitchFamily="49" charset="0"/>
              </a:rPr>
              <a:t>targetLength</a:t>
            </a:r>
            <a:r>
              <a:rPr lang="en-US" sz="1351" dirty="0">
                <a:latin typeface="Consolas" panose="020B0609020204030204" pitchFamily="49" charset="0"/>
              </a:rPr>
              <a:t> s) = max </a:t>
            </a:r>
            <a:r>
              <a:rPr lang="en-US" sz="1351" dirty="0" err="1">
                <a:latin typeface="Consolas" panose="020B0609020204030204" pitchFamily="49" charset="0"/>
              </a:rPr>
              <a:t>targetLength</a:t>
            </a:r>
            <a:r>
              <a:rPr lang="en-US" sz="1351" dirty="0">
                <a:latin typeface="Consolas" panose="020B0609020204030204" pitchFamily="49" charset="0"/>
              </a:rPr>
              <a:t> (length s)"</a:t>
            </a:r>
          </a:p>
          <a:p>
            <a:r>
              <a:rPr lang="en-US" sz="1351" dirty="0">
                <a:latin typeface="Consolas" panose="020B0609020204030204" pitchFamily="49" charset="0"/>
              </a:rPr>
              <a:t>  unfolding </a:t>
            </a:r>
            <a:r>
              <a:rPr lang="en-US" sz="1351" dirty="0" err="1">
                <a:latin typeface="Consolas" panose="020B0609020204030204" pitchFamily="49" charset="0"/>
              </a:rPr>
              <a:t>abstract_leftPad_def</a:t>
            </a:r>
            <a:r>
              <a:rPr lang="en-US" sz="1351" dirty="0">
                <a:latin typeface="Consolas" panose="020B0609020204030204" pitchFamily="49" charset="0"/>
              </a:rPr>
              <a:t> by auto</a:t>
            </a:r>
          </a:p>
          <a:p>
            <a:endParaRPr lang="en-US" sz="1351" dirty="0">
              <a:latin typeface="Consolas" panose="020B0609020204030204" pitchFamily="49" charset="0"/>
            </a:endParaRPr>
          </a:p>
          <a:p>
            <a:r>
              <a:rPr lang="en-US" sz="1351" dirty="0">
                <a:latin typeface="Consolas" panose="020B0609020204030204" pitchFamily="49" charset="0"/>
              </a:rPr>
              <a:t>end</a:t>
            </a:r>
          </a:p>
          <a:p>
            <a:endParaRPr lang="en-US" sz="1351" dirty="0">
              <a:latin typeface="Consolas" panose="020B0609020204030204" pitchFamily="49" charset="0"/>
            </a:endParaRPr>
          </a:p>
          <a:p>
            <a:r>
              <a:rPr lang="en-US" sz="1351" dirty="0">
                <a:latin typeface="Consolas" panose="020B0609020204030204" pitchFamily="49" charset="0"/>
              </a:rPr>
              <a:t>(* Of course it's important that the real `replicate` function satisfies this spec: *)</a:t>
            </a:r>
          </a:p>
          <a:p>
            <a:endParaRPr lang="en-US" sz="1351" dirty="0">
              <a:latin typeface="Consolas" panose="020B0609020204030204" pitchFamily="49" charset="0"/>
            </a:endParaRPr>
          </a:p>
          <a:p>
            <a:r>
              <a:rPr lang="en-US" sz="1351" dirty="0">
                <a:latin typeface="Consolas" panose="020B0609020204030204" pitchFamily="49" charset="0"/>
              </a:rPr>
              <a:t>interpretation </a:t>
            </a:r>
            <a:r>
              <a:rPr lang="en-US" sz="1351" dirty="0" err="1">
                <a:latin typeface="Consolas" panose="020B0609020204030204" pitchFamily="49" charset="0"/>
              </a:rPr>
              <a:t>stdlib</a:t>
            </a:r>
            <a:r>
              <a:rPr lang="en-US" sz="1351" dirty="0">
                <a:latin typeface="Consolas" panose="020B0609020204030204" pitchFamily="49" charset="0"/>
              </a:rPr>
              <a:t>: replication replicate by (</a:t>
            </a:r>
            <a:r>
              <a:rPr lang="en-US" sz="1351" dirty="0" err="1">
                <a:latin typeface="Consolas" panose="020B0609020204030204" pitchFamily="49" charset="0"/>
              </a:rPr>
              <a:t>unfold_locales</a:t>
            </a:r>
            <a:r>
              <a:rPr lang="en-US" sz="1351" dirty="0">
                <a:latin typeface="Consolas" panose="020B0609020204030204" pitchFamily="49" charset="0"/>
              </a:rPr>
              <a:t>, auto)</a:t>
            </a:r>
          </a:p>
          <a:p>
            <a:endParaRPr lang="en-US" sz="1351" dirty="0">
              <a:latin typeface="Consolas" panose="020B0609020204030204" pitchFamily="49" charset="0"/>
            </a:endParaRPr>
          </a:p>
          <a:p>
            <a:r>
              <a:rPr lang="en-US" sz="1351" dirty="0">
                <a:latin typeface="Consolas" panose="020B0609020204030204" pitchFamily="49" charset="0"/>
              </a:rPr>
              <a:t>(* However, if we didn't know about it then we could write our own quite easily: *)</a:t>
            </a:r>
          </a:p>
          <a:p>
            <a:endParaRPr lang="en-US" sz="1351" dirty="0">
              <a:latin typeface="Consolas" panose="020B0609020204030204" pitchFamily="49" charset="0"/>
            </a:endParaRPr>
          </a:p>
          <a:p>
            <a:r>
              <a:rPr lang="en-US" sz="1351" dirty="0">
                <a:latin typeface="Consolas" panose="020B0609020204030204" pitchFamily="49" charset="0"/>
              </a:rPr>
              <a:t>fun </a:t>
            </a:r>
            <a:r>
              <a:rPr lang="en-US" sz="1351" dirty="0" err="1">
                <a:latin typeface="Consolas" panose="020B0609020204030204" pitchFamily="49" charset="0"/>
              </a:rPr>
              <a:t>myReplicate</a:t>
            </a:r>
            <a:r>
              <a:rPr lang="en-US" sz="1351" dirty="0">
                <a:latin typeface="Consolas" panose="020B0609020204030204" pitchFamily="49" charset="0"/>
              </a:rPr>
              <a:t> :: "</a:t>
            </a:r>
            <a:r>
              <a:rPr lang="en-US" sz="1351" dirty="0" err="1">
                <a:latin typeface="Consolas" panose="020B0609020204030204" pitchFamily="49" charset="0"/>
              </a:rPr>
              <a:t>nat</a:t>
            </a:r>
            <a:r>
              <a:rPr lang="en-US" sz="1351" dirty="0">
                <a:latin typeface="Consolas" panose="020B0609020204030204" pitchFamily="49" charset="0"/>
              </a:rPr>
              <a:t> \&lt;</a:t>
            </a:r>
            <a:r>
              <a:rPr lang="en-US" sz="1351" dirty="0" err="1">
                <a:latin typeface="Consolas" panose="020B0609020204030204" pitchFamily="49" charset="0"/>
              </a:rPr>
              <a:t>Rightarrow</a:t>
            </a:r>
            <a:r>
              <a:rPr lang="en-US" sz="1351" dirty="0">
                <a:latin typeface="Consolas" panose="020B0609020204030204" pitchFamily="49" charset="0"/>
              </a:rPr>
              <a:t>&gt; 'a \&lt;</a:t>
            </a:r>
            <a:r>
              <a:rPr lang="en-US" sz="1351" dirty="0" err="1">
                <a:latin typeface="Consolas" panose="020B0609020204030204" pitchFamily="49" charset="0"/>
              </a:rPr>
              <a:t>Rightarrow</a:t>
            </a:r>
            <a:r>
              <a:rPr lang="en-US" sz="1351" dirty="0">
                <a:latin typeface="Consolas" panose="020B0609020204030204" pitchFamily="49" charset="0"/>
              </a:rPr>
              <a:t>&gt; 'a list" where</a:t>
            </a:r>
          </a:p>
          <a:p>
            <a:r>
              <a:rPr lang="en-US" sz="1351" dirty="0">
                <a:latin typeface="Consolas" panose="020B0609020204030204" pitchFamily="49" charset="0"/>
              </a:rPr>
              <a:t>  "</a:t>
            </a:r>
            <a:r>
              <a:rPr lang="en-US" sz="1351" dirty="0" err="1">
                <a:latin typeface="Consolas" panose="020B0609020204030204" pitchFamily="49" charset="0"/>
              </a:rPr>
              <a:t>myReplicate</a:t>
            </a:r>
            <a:r>
              <a:rPr lang="en-US" sz="1351" dirty="0">
                <a:latin typeface="Consolas" panose="020B0609020204030204" pitchFamily="49" charset="0"/>
              </a:rPr>
              <a:t> 0 c = []"</a:t>
            </a:r>
          </a:p>
          <a:p>
            <a:r>
              <a:rPr lang="en-US" sz="1351" dirty="0">
                <a:latin typeface="Consolas" panose="020B0609020204030204" pitchFamily="49" charset="0"/>
              </a:rPr>
              <a:t>| "</a:t>
            </a:r>
            <a:r>
              <a:rPr lang="en-US" sz="1351" dirty="0" err="1">
                <a:latin typeface="Consolas" panose="020B0609020204030204" pitchFamily="49" charset="0"/>
              </a:rPr>
              <a:t>myReplicate</a:t>
            </a:r>
            <a:r>
              <a:rPr lang="en-US" sz="1351" dirty="0">
                <a:latin typeface="Consolas" panose="020B0609020204030204" pitchFamily="49" charset="0"/>
              </a:rPr>
              <a:t> (</a:t>
            </a:r>
            <a:r>
              <a:rPr lang="en-US" sz="1351" dirty="0" err="1">
                <a:latin typeface="Consolas" panose="020B0609020204030204" pitchFamily="49" charset="0"/>
              </a:rPr>
              <a:t>Suc</a:t>
            </a:r>
            <a:r>
              <a:rPr lang="en-US" sz="1351" dirty="0">
                <a:latin typeface="Consolas" panose="020B0609020204030204" pitchFamily="49" charset="0"/>
              </a:rPr>
              <a:t> n) c = c # </a:t>
            </a:r>
            <a:r>
              <a:rPr lang="en-US" sz="1351" dirty="0" err="1">
                <a:latin typeface="Consolas" panose="020B0609020204030204" pitchFamily="49" charset="0"/>
              </a:rPr>
              <a:t>myReplicate</a:t>
            </a:r>
            <a:r>
              <a:rPr lang="en-US" sz="1351" dirty="0">
                <a:latin typeface="Consolas" panose="020B0609020204030204" pitchFamily="49" charset="0"/>
              </a:rPr>
              <a:t> n c"</a:t>
            </a:r>
          </a:p>
          <a:p>
            <a:endParaRPr lang="en-US" sz="1351" dirty="0">
              <a:latin typeface="Consolas" panose="020B0609020204030204" pitchFamily="49" charset="0"/>
            </a:endParaRPr>
          </a:p>
          <a:p>
            <a:r>
              <a:rPr lang="en-US" sz="1351" dirty="0">
                <a:latin typeface="Consolas" panose="020B0609020204030204" pitchFamily="49" charset="0"/>
              </a:rPr>
              <a:t>(* ... and show it satisfies the spec too: *)</a:t>
            </a:r>
          </a:p>
          <a:p>
            <a:endParaRPr lang="en-US" sz="1351" dirty="0">
              <a:latin typeface="Consolas" panose="020B0609020204030204" pitchFamily="49" charset="0"/>
            </a:endParaRPr>
          </a:p>
          <a:p>
            <a:r>
              <a:rPr lang="en-US" sz="1351" dirty="0">
                <a:latin typeface="Consolas" panose="020B0609020204030204" pitchFamily="49" charset="0"/>
              </a:rPr>
              <a:t>interpretation mine: replication </a:t>
            </a:r>
            <a:r>
              <a:rPr lang="en-US" sz="1351" dirty="0" err="1">
                <a:latin typeface="Consolas" panose="020B0609020204030204" pitchFamily="49" charset="0"/>
              </a:rPr>
              <a:t>myReplicate</a:t>
            </a:r>
            <a:r>
              <a:rPr lang="en-US" sz="1351" dirty="0">
                <a:latin typeface="Consolas" panose="020B0609020204030204" pitchFamily="49" charset="0"/>
              </a:rPr>
              <a:t> proof</a:t>
            </a:r>
          </a:p>
          <a:p>
            <a:r>
              <a:rPr lang="en-US" sz="1351" dirty="0">
                <a:latin typeface="Consolas" panose="020B0609020204030204" pitchFamily="49" charset="0"/>
              </a:rPr>
              <a:t>  fix n and c :: 'a</a:t>
            </a:r>
          </a:p>
          <a:p>
            <a:r>
              <a:rPr lang="en-US" sz="1351" dirty="0">
                <a:latin typeface="Consolas" panose="020B0609020204030204" pitchFamily="49" charset="0"/>
              </a:rPr>
              <a:t>  show "length (</a:t>
            </a:r>
            <a:r>
              <a:rPr lang="en-US" sz="1351" dirty="0" err="1">
                <a:latin typeface="Consolas" panose="020B0609020204030204" pitchFamily="49" charset="0"/>
              </a:rPr>
              <a:t>myReplicate</a:t>
            </a:r>
            <a:r>
              <a:rPr lang="en-US" sz="1351" dirty="0">
                <a:latin typeface="Consolas" panose="020B0609020204030204" pitchFamily="49" charset="0"/>
              </a:rPr>
              <a:t> n c) = n" by (induct n, auto)</a:t>
            </a:r>
          </a:p>
          <a:p>
            <a:r>
              <a:rPr lang="en-US" sz="1351" dirty="0">
                <a:latin typeface="Consolas" panose="020B0609020204030204" pitchFamily="49" charset="0"/>
              </a:rPr>
              <a:t>  show "set (</a:t>
            </a:r>
            <a:r>
              <a:rPr lang="en-US" sz="1351" dirty="0" err="1">
                <a:latin typeface="Consolas" panose="020B0609020204030204" pitchFamily="49" charset="0"/>
              </a:rPr>
              <a:t>myReplicate</a:t>
            </a:r>
            <a:r>
              <a:rPr lang="en-US" sz="1351" dirty="0">
                <a:latin typeface="Consolas" panose="020B0609020204030204" pitchFamily="49" charset="0"/>
              </a:rPr>
              <a:t> n c) = (if n = 0 then {} else {c})" by (induct n, auto)</a:t>
            </a:r>
          </a:p>
          <a:p>
            <a:r>
              <a:rPr lang="en-US" sz="1351" dirty="0" err="1">
                <a:latin typeface="Consolas" panose="020B0609020204030204" pitchFamily="49" charset="0"/>
              </a:rPr>
              <a:t>qed</a:t>
            </a:r>
            <a:endParaRPr lang="en-US" sz="1351" dirty="0">
              <a:latin typeface="Consolas" panose="020B0609020204030204" pitchFamily="49" charset="0"/>
            </a:endParaRPr>
          </a:p>
          <a:p>
            <a:endParaRPr lang="en-US" sz="1351" dirty="0">
              <a:latin typeface="Consolas" panose="020B0609020204030204" pitchFamily="49" charset="0"/>
            </a:endParaRPr>
          </a:p>
          <a:p>
            <a:r>
              <a:rPr lang="en-US" sz="1351" dirty="0">
                <a:latin typeface="Consolas" panose="020B0609020204030204" pitchFamily="49" charset="0"/>
              </a:rPr>
              <a:t>(* In fact, the `</a:t>
            </a:r>
            <a:r>
              <a:rPr lang="en-US" sz="1351" dirty="0" err="1">
                <a:latin typeface="Consolas" panose="020B0609020204030204" pitchFamily="49" charset="0"/>
              </a:rPr>
              <a:t>length_replicate</a:t>
            </a:r>
            <a:r>
              <a:rPr lang="en-US" sz="1351" dirty="0">
                <a:latin typeface="Consolas" panose="020B0609020204030204" pitchFamily="49" charset="0"/>
              </a:rPr>
              <a:t>` and `</a:t>
            </a:r>
            <a:r>
              <a:rPr lang="en-US" sz="1351" dirty="0" err="1">
                <a:latin typeface="Consolas" panose="020B0609020204030204" pitchFamily="49" charset="0"/>
              </a:rPr>
              <a:t>set_replicate</a:t>
            </a:r>
            <a:r>
              <a:rPr lang="en-US" sz="1351" dirty="0">
                <a:latin typeface="Consolas" panose="020B0609020204030204" pitchFamily="49" charset="0"/>
              </a:rPr>
              <a:t>` functions are a complete description of</a:t>
            </a:r>
          </a:p>
          <a:p>
            <a:r>
              <a:rPr lang="en-US" sz="1351" dirty="0">
                <a:latin typeface="Consolas" panose="020B0609020204030204" pitchFamily="49" charset="0"/>
              </a:rPr>
              <a:t>   `replicate`, in the sense that `replicate` is the only function that satisfies them: *)</a:t>
            </a:r>
          </a:p>
          <a:p>
            <a:endParaRPr lang="en-US" sz="1351" dirty="0">
              <a:latin typeface="Consolas" panose="020B0609020204030204" pitchFamily="49" charset="0"/>
            </a:endParaRPr>
          </a:p>
          <a:p>
            <a:r>
              <a:rPr lang="en-US" sz="1351" dirty="0">
                <a:latin typeface="Consolas" panose="020B0609020204030204" pitchFamily="49" charset="0"/>
              </a:rPr>
              <a:t>context replication</a:t>
            </a:r>
          </a:p>
          <a:p>
            <a:r>
              <a:rPr lang="en-US" sz="1351" dirty="0">
                <a:latin typeface="Consolas" panose="020B0609020204030204" pitchFamily="49" charset="0"/>
              </a:rPr>
              <a:t>begin</a:t>
            </a:r>
          </a:p>
          <a:p>
            <a:endParaRPr lang="en-US" sz="1351" dirty="0">
              <a:latin typeface="Consolas" panose="020B0609020204030204" pitchFamily="49" charset="0"/>
            </a:endParaRPr>
          </a:p>
          <a:p>
            <a:r>
              <a:rPr lang="en-US" sz="1351" dirty="0">
                <a:latin typeface="Consolas" panose="020B0609020204030204" pitchFamily="49" charset="0"/>
              </a:rPr>
              <a:t>lemma "</a:t>
            </a:r>
            <a:r>
              <a:rPr lang="en-US" sz="1351" dirty="0" err="1">
                <a:latin typeface="Consolas" panose="020B0609020204030204" pitchFamily="49" charset="0"/>
              </a:rPr>
              <a:t>abstract_replicate</a:t>
            </a:r>
            <a:r>
              <a:rPr lang="en-US" sz="1351" dirty="0">
                <a:latin typeface="Consolas" panose="020B0609020204030204" pitchFamily="49" charset="0"/>
              </a:rPr>
              <a:t> = replicate"</a:t>
            </a:r>
          </a:p>
          <a:p>
            <a:r>
              <a:rPr lang="en-US" sz="1351" dirty="0">
                <a:latin typeface="Consolas" panose="020B0609020204030204" pitchFamily="49" charset="0"/>
              </a:rPr>
              <a:t>proof (intro </a:t>
            </a:r>
            <a:r>
              <a:rPr lang="en-US" sz="1351" dirty="0" err="1">
                <a:latin typeface="Consolas" panose="020B0609020204030204" pitchFamily="49" charset="0"/>
              </a:rPr>
              <a:t>ext</a:t>
            </a:r>
            <a:r>
              <a:rPr lang="en-US" sz="1351" dirty="0">
                <a:latin typeface="Consolas" panose="020B0609020204030204" pitchFamily="49" charset="0"/>
              </a:rPr>
              <a:t>)</a:t>
            </a:r>
          </a:p>
          <a:p>
            <a:r>
              <a:rPr lang="en-US" sz="1351" dirty="0">
                <a:latin typeface="Consolas" panose="020B0609020204030204" pitchFamily="49" charset="0"/>
              </a:rPr>
              <a:t>  fix n :: </a:t>
            </a:r>
            <a:r>
              <a:rPr lang="en-US" sz="1351" dirty="0" err="1">
                <a:latin typeface="Consolas" panose="020B0609020204030204" pitchFamily="49" charset="0"/>
              </a:rPr>
              <a:t>nat</a:t>
            </a:r>
            <a:r>
              <a:rPr lang="en-US" sz="1351" dirty="0">
                <a:latin typeface="Consolas" panose="020B0609020204030204" pitchFamily="49" charset="0"/>
              </a:rPr>
              <a:t> and c :: 'a</a:t>
            </a:r>
          </a:p>
          <a:p>
            <a:r>
              <a:rPr lang="en-US" sz="1351" dirty="0">
                <a:latin typeface="Consolas" panose="020B0609020204030204" pitchFamily="49" charset="0"/>
              </a:rPr>
              <a:t>  {</a:t>
            </a:r>
          </a:p>
          <a:p>
            <a:r>
              <a:rPr lang="en-US" sz="1351" dirty="0">
                <a:latin typeface="Consolas" panose="020B0609020204030204" pitchFamily="49" charset="0"/>
              </a:rPr>
              <a:t>    fix cs</a:t>
            </a:r>
          </a:p>
          <a:p>
            <a:r>
              <a:rPr lang="en-US" sz="1351" dirty="0">
                <a:latin typeface="Consolas" panose="020B0609020204030204" pitchFamily="49" charset="0"/>
              </a:rPr>
              <a:t>    assume p: "length cs = n" "set cs = (if n = 0 then {} else {c})"</a:t>
            </a:r>
          </a:p>
          <a:p>
            <a:r>
              <a:rPr lang="en-US" sz="1351" dirty="0">
                <a:latin typeface="Consolas" panose="020B0609020204030204" pitchFamily="49" charset="0"/>
              </a:rPr>
              <a:t>    hence "set cs = (if length cs = 0 then {} else {c})" by simp</a:t>
            </a:r>
          </a:p>
          <a:p>
            <a:r>
              <a:rPr lang="en-US" sz="1351" dirty="0">
                <a:latin typeface="Consolas" panose="020B0609020204030204" pitchFamily="49" charset="0"/>
              </a:rPr>
              <a:t>    hence "cs = replicate (length cs) c"</a:t>
            </a:r>
          </a:p>
          <a:p>
            <a:r>
              <a:rPr lang="en-US" sz="1351" dirty="0">
                <a:latin typeface="Consolas" panose="020B0609020204030204" pitchFamily="49" charset="0"/>
              </a:rPr>
              <a:t>    proof (induct cs)</a:t>
            </a:r>
          </a:p>
          <a:p>
            <a:r>
              <a:rPr lang="en-US" sz="1351" dirty="0">
                <a:latin typeface="Consolas" panose="020B0609020204030204" pitchFamily="49" charset="0"/>
              </a:rPr>
              <a:t>      case Nil show ?case by simp</a:t>
            </a:r>
          </a:p>
          <a:p>
            <a:r>
              <a:rPr lang="en-US" sz="1351" dirty="0">
                <a:latin typeface="Consolas" panose="020B0609020204030204" pitchFamily="49" charset="0"/>
              </a:rPr>
              <a:t>    next</a:t>
            </a:r>
          </a:p>
          <a:p>
            <a:r>
              <a:rPr lang="en-US" sz="1351" dirty="0">
                <a:latin typeface="Consolas" panose="020B0609020204030204" pitchFamily="49" charset="0"/>
              </a:rPr>
              <a:t>      case (Cons c0 cs)</a:t>
            </a:r>
          </a:p>
          <a:p>
            <a:r>
              <a:rPr lang="en-US" sz="1351" dirty="0">
                <a:latin typeface="Consolas" panose="020B0609020204030204" pitchFamily="49" charset="0"/>
              </a:rPr>
              <a:t>      from </a:t>
            </a:r>
            <a:r>
              <a:rPr lang="en-US" sz="1351" dirty="0" err="1">
                <a:latin typeface="Consolas" panose="020B0609020204030204" pitchFamily="49" charset="0"/>
              </a:rPr>
              <a:t>Cons.prems</a:t>
            </a:r>
            <a:r>
              <a:rPr lang="en-US" sz="1351" dirty="0">
                <a:latin typeface="Consolas" panose="020B0609020204030204" pitchFamily="49" charset="0"/>
              </a:rPr>
              <a:t> have "set cs = (if length cs = 0 then {} else {c})" by (cases cs, auto)</a:t>
            </a:r>
          </a:p>
          <a:p>
            <a:r>
              <a:rPr lang="en-US" sz="1351" dirty="0">
                <a:latin typeface="Consolas" panose="020B0609020204030204" pitchFamily="49" charset="0"/>
              </a:rPr>
              <a:t>      with </a:t>
            </a:r>
            <a:r>
              <a:rPr lang="en-US" sz="1351" dirty="0" err="1">
                <a:latin typeface="Consolas" panose="020B0609020204030204" pitchFamily="49" charset="0"/>
              </a:rPr>
              <a:t>Cons.hyps</a:t>
            </a:r>
            <a:r>
              <a:rPr lang="en-US" sz="1351" dirty="0">
                <a:latin typeface="Consolas" panose="020B0609020204030204" pitchFamily="49" charset="0"/>
              </a:rPr>
              <a:t> have </a:t>
            </a:r>
            <a:r>
              <a:rPr lang="en-US" sz="1351" dirty="0" err="1">
                <a:latin typeface="Consolas" panose="020B0609020204030204" pitchFamily="49" charset="0"/>
              </a:rPr>
              <a:t>hyp</a:t>
            </a:r>
            <a:r>
              <a:rPr lang="en-US" sz="1351" dirty="0">
                <a:latin typeface="Consolas" panose="020B0609020204030204" pitchFamily="49" charset="0"/>
              </a:rPr>
              <a:t>: "cs = replicate (length cs) c" by simp</a:t>
            </a:r>
          </a:p>
          <a:p>
            <a:r>
              <a:rPr lang="en-US" sz="1351" dirty="0">
                <a:latin typeface="Consolas" panose="020B0609020204030204" pitchFamily="49" charset="0"/>
              </a:rPr>
              <a:t>      with </a:t>
            </a:r>
            <a:r>
              <a:rPr lang="en-US" sz="1351" dirty="0" err="1">
                <a:latin typeface="Consolas" panose="020B0609020204030204" pitchFamily="49" charset="0"/>
              </a:rPr>
              <a:t>Cons.prems</a:t>
            </a:r>
            <a:r>
              <a:rPr lang="en-US" sz="1351" dirty="0">
                <a:latin typeface="Consolas" panose="020B0609020204030204" pitchFamily="49" charset="0"/>
              </a:rPr>
              <a:t> show ?case by simp</a:t>
            </a:r>
          </a:p>
          <a:p>
            <a:r>
              <a:rPr lang="en-US" sz="1351" dirty="0">
                <a:latin typeface="Consolas" panose="020B0609020204030204" pitchFamily="49" charset="0"/>
              </a:rPr>
              <a:t>    </a:t>
            </a:r>
            <a:r>
              <a:rPr lang="en-US" sz="1351" dirty="0" err="1">
                <a:latin typeface="Consolas" panose="020B0609020204030204" pitchFamily="49" charset="0"/>
              </a:rPr>
              <a:t>qed</a:t>
            </a:r>
            <a:endParaRPr lang="en-US" sz="1351" dirty="0">
              <a:latin typeface="Consolas" panose="020B0609020204030204" pitchFamily="49" charset="0"/>
            </a:endParaRPr>
          </a:p>
          <a:p>
            <a:r>
              <a:rPr lang="en-US" sz="1351" dirty="0">
                <a:latin typeface="Consolas" panose="020B0609020204030204" pitchFamily="49" charset="0"/>
              </a:rPr>
              <a:t>  }</a:t>
            </a:r>
          </a:p>
          <a:p>
            <a:r>
              <a:rPr lang="en-US" sz="1351" dirty="0">
                <a:latin typeface="Consolas" panose="020B0609020204030204" pitchFamily="49" charset="0"/>
              </a:rPr>
              <a:t>  note p = this</a:t>
            </a:r>
          </a:p>
          <a:p>
            <a:endParaRPr lang="en-US" sz="1351" dirty="0">
              <a:latin typeface="Consolas" panose="020B0609020204030204" pitchFamily="49" charset="0"/>
            </a:endParaRPr>
          </a:p>
          <a:p>
            <a:r>
              <a:rPr lang="en-US" sz="1351" dirty="0">
                <a:latin typeface="Consolas" panose="020B0609020204030204" pitchFamily="49" charset="0"/>
              </a:rPr>
              <a:t>  have "</a:t>
            </a:r>
            <a:r>
              <a:rPr lang="en-US" sz="1351" dirty="0" err="1">
                <a:latin typeface="Consolas" panose="020B0609020204030204" pitchFamily="49" charset="0"/>
              </a:rPr>
              <a:t>abstract_replicate</a:t>
            </a:r>
            <a:r>
              <a:rPr lang="en-US" sz="1351" dirty="0">
                <a:latin typeface="Consolas" panose="020B0609020204030204" pitchFamily="49" charset="0"/>
              </a:rPr>
              <a:t> n c = replicate (length (</a:t>
            </a:r>
            <a:r>
              <a:rPr lang="en-US" sz="1351" dirty="0" err="1">
                <a:latin typeface="Consolas" panose="020B0609020204030204" pitchFamily="49" charset="0"/>
              </a:rPr>
              <a:t>abstract_replicate</a:t>
            </a:r>
            <a:r>
              <a:rPr lang="en-US" sz="1351" dirty="0">
                <a:latin typeface="Consolas" panose="020B0609020204030204" pitchFamily="49" charset="0"/>
              </a:rPr>
              <a:t> n c)) c" by (intro p, </a:t>
            </a:r>
            <a:r>
              <a:rPr lang="en-US" sz="1351" dirty="0" err="1">
                <a:latin typeface="Consolas" panose="020B0609020204030204" pitchFamily="49" charset="0"/>
              </a:rPr>
              <a:t>simp_all</a:t>
            </a:r>
            <a:r>
              <a:rPr lang="en-US" sz="1351" dirty="0">
                <a:latin typeface="Consolas" panose="020B0609020204030204" pitchFamily="49" charset="0"/>
              </a:rPr>
              <a:t>)</a:t>
            </a:r>
          </a:p>
          <a:p>
            <a:r>
              <a:rPr lang="en-US" sz="1351" dirty="0">
                <a:latin typeface="Consolas" panose="020B0609020204030204" pitchFamily="49" charset="0"/>
              </a:rPr>
              <a:t>  thus "</a:t>
            </a:r>
            <a:r>
              <a:rPr lang="en-US" sz="1351" dirty="0" err="1">
                <a:latin typeface="Consolas" panose="020B0609020204030204" pitchFamily="49" charset="0"/>
              </a:rPr>
              <a:t>abstract_replicate</a:t>
            </a:r>
            <a:r>
              <a:rPr lang="en-US" sz="1351" dirty="0">
                <a:latin typeface="Consolas" panose="020B0609020204030204" pitchFamily="49" charset="0"/>
              </a:rPr>
              <a:t> n c = replicate n c" by simp</a:t>
            </a:r>
          </a:p>
          <a:p>
            <a:r>
              <a:rPr lang="en-US" sz="1351" dirty="0" err="1">
                <a:latin typeface="Consolas" panose="020B0609020204030204" pitchFamily="49" charset="0"/>
              </a:rPr>
              <a:t>qed</a:t>
            </a:r>
            <a:endParaRPr lang="en-US" sz="1351" dirty="0">
              <a:latin typeface="Consolas" panose="020B0609020204030204" pitchFamily="49" charset="0"/>
            </a:endParaRPr>
          </a:p>
          <a:p>
            <a:endParaRPr lang="en-US" sz="1351" dirty="0">
              <a:latin typeface="Consolas" panose="020B0609020204030204" pitchFamily="49" charset="0"/>
            </a:endParaRPr>
          </a:p>
          <a:p>
            <a:r>
              <a:rPr lang="en-US" sz="1351" dirty="0">
                <a:latin typeface="Consolas" panose="020B0609020204030204" pitchFamily="49" charset="0"/>
              </a:rPr>
              <a:t>end</a:t>
            </a:r>
          </a:p>
          <a:p>
            <a:endParaRPr lang="en-US" sz="1351" dirty="0">
              <a:latin typeface="Consolas" panose="020B0609020204030204" pitchFamily="49" charset="0"/>
            </a:endParaRPr>
          </a:p>
          <a:p>
            <a:r>
              <a:rPr lang="en-US" sz="1351" dirty="0">
                <a:latin typeface="Consolas" panose="020B0609020204030204" pitchFamily="49" charset="0"/>
              </a:rPr>
              <a:t>(* Similarly, the spec for `</a:t>
            </a:r>
            <a:r>
              <a:rPr lang="en-US" sz="1351" dirty="0" err="1">
                <a:latin typeface="Consolas" panose="020B0609020204030204" pitchFamily="49" charset="0"/>
              </a:rPr>
              <a:t>leftPad</a:t>
            </a:r>
            <a:r>
              <a:rPr lang="en-US" sz="1351" dirty="0">
                <a:latin typeface="Consolas" panose="020B0609020204030204" pitchFamily="49" charset="0"/>
              </a:rPr>
              <a:t>` is a complete description of it, in the sense that `</a:t>
            </a:r>
            <a:r>
              <a:rPr lang="en-US" sz="1351" dirty="0" err="1">
                <a:latin typeface="Consolas" panose="020B0609020204030204" pitchFamily="49" charset="0"/>
              </a:rPr>
              <a:t>leftPad</a:t>
            </a:r>
            <a:r>
              <a:rPr lang="en-US" sz="1351" dirty="0">
                <a:latin typeface="Consolas" panose="020B0609020204030204" pitchFamily="49" charset="0"/>
              </a:rPr>
              <a:t>`</a:t>
            </a:r>
          </a:p>
          <a:p>
            <a:r>
              <a:rPr lang="en-US" sz="1351" dirty="0">
                <a:latin typeface="Consolas" panose="020B0609020204030204" pitchFamily="49" charset="0"/>
              </a:rPr>
              <a:t>   is the only function that satisfies it: *)</a:t>
            </a:r>
          </a:p>
          <a:p>
            <a:endParaRPr lang="en-US" sz="1351" dirty="0">
              <a:latin typeface="Consolas" panose="020B0609020204030204" pitchFamily="49" charset="0"/>
            </a:endParaRPr>
          </a:p>
          <a:p>
            <a:r>
              <a:rPr lang="en-US" sz="1351" dirty="0">
                <a:latin typeface="Consolas" panose="020B0609020204030204" pitchFamily="49" charset="0"/>
              </a:rPr>
              <a:t>lemma </a:t>
            </a:r>
            <a:r>
              <a:rPr lang="en-US" sz="1351" dirty="0" err="1">
                <a:latin typeface="Consolas" panose="020B0609020204030204" pitchFamily="49" charset="0"/>
              </a:rPr>
              <a:t>leftpad_unique</a:t>
            </a:r>
            <a:r>
              <a:rPr lang="en-US" sz="1351" dirty="0">
                <a:latin typeface="Consolas" panose="020B0609020204030204" pitchFamily="49" charset="0"/>
              </a:rPr>
              <a:t>:</a:t>
            </a:r>
          </a:p>
          <a:p>
            <a:r>
              <a:rPr lang="en-US" sz="1351" dirty="0">
                <a:latin typeface="Consolas" panose="020B0609020204030204" pitchFamily="49" charset="0"/>
              </a:rPr>
              <a:t>  assumes </a:t>
            </a:r>
            <a:r>
              <a:rPr lang="en-US" sz="1351" dirty="0" err="1">
                <a:latin typeface="Consolas" panose="020B0609020204030204" pitchFamily="49" charset="0"/>
              </a:rPr>
              <a:t>isPadded_leftPad</a:t>
            </a:r>
            <a:r>
              <a:rPr lang="en-US" sz="1351" dirty="0">
                <a:latin typeface="Consolas" panose="020B0609020204030204" pitchFamily="49" charset="0"/>
              </a:rPr>
              <a:t>': "\&lt;And&gt;</a:t>
            </a:r>
            <a:r>
              <a:rPr lang="en-US" sz="1351" dirty="0" err="1">
                <a:latin typeface="Consolas" panose="020B0609020204030204" pitchFamily="49" charset="0"/>
              </a:rPr>
              <a:t>padChar</a:t>
            </a:r>
            <a:r>
              <a:rPr lang="en-US" sz="1351" dirty="0">
                <a:latin typeface="Consolas" panose="020B0609020204030204" pitchFamily="49" charset="0"/>
              </a:rPr>
              <a:t> </a:t>
            </a:r>
            <a:r>
              <a:rPr lang="en-US" sz="1351" dirty="0" err="1">
                <a:latin typeface="Consolas" panose="020B0609020204030204" pitchFamily="49" charset="0"/>
              </a:rPr>
              <a:t>targetLength</a:t>
            </a:r>
            <a:r>
              <a:rPr lang="en-US" sz="1351" dirty="0">
                <a:latin typeface="Consolas" panose="020B0609020204030204" pitchFamily="49" charset="0"/>
              </a:rPr>
              <a:t> s. </a:t>
            </a:r>
            <a:r>
              <a:rPr lang="en-US" sz="1351" dirty="0" err="1">
                <a:latin typeface="Consolas" panose="020B0609020204030204" pitchFamily="49" charset="0"/>
              </a:rPr>
              <a:t>isPadded</a:t>
            </a:r>
            <a:r>
              <a:rPr lang="en-US" sz="1351" dirty="0">
                <a:latin typeface="Consolas" panose="020B0609020204030204" pitchFamily="49" charset="0"/>
              </a:rPr>
              <a:t> </a:t>
            </a:r>
            <a:r>
              <a:rPr lang="en-US" sz="1351" dirty="0" err="1">
                <a:latin typeface="Consolas" panose="020B0609020204030204" pitchFamily="49" charset="0"/>
              </a:rPr>
              <a:t>padChar</a:t>
            </a:r>
            <a:r>
              <a:rPr lang="en-US" sz="1351" dirty="0">
                <a:latin typeface="Consolas" panose="020B0609020204030204" pitchFamily="49" charset="0"/>
              </a:rPr>
              <a:t> s (</a:t>
            </a:r>
            <a:r>
              <a:rPr lang="en-US" sz="1351" dirty="0" err="1">
                <a:latin typeface="Consolas" panose="020B0609020204030204" pitchFamily="49" charset="0"/>
              </a:rPr>
              <a:t>leftPad</a:t>
            </a:r>
            <a:r>
              <a:rPr lang="en-US" sz="1351" dirty="0">
                <a:latin typeface="Consolas" panose="020B0609020204030204" pitchFamily="49" charset="0"/>
              </a:rPr>
              <a:t>' </a:t>
            </a:r>
            <a:r>
              <a:rPr lang="en-US" sz="1351" dirty="0" err="1">
                <a:latin typeface="Consolas" panose="020B0609020204030204" pitchFamily="49" charset="0"/>
              </a:rPr>
              <a:t>padChar</a:t>
            </a:r>
            <a:r>
              <a:rPr lang="en-US" sz="1351" dirty="0">
                <a:latin typeface="Consolas" panose="020B0609020204030204" pitchFamily="49" charset="0"/>
              </a:rPr>
              <a:t> </a:t>
            </a:r>
            <a:r>
              <a:rPr lang="en-US" sz="1351" dirty="0" err="1">
                <a:latin typeface="Consolas" panose="020B0609020204030204" pitchFamily="49" charset="0"/>
              </a:rPr>
              <a:t>targetLength</a:t>
            </a:r>
            <a:r>
              <a:rPr lang="en-US" sz="1351" dirty="0">
                <a:latin typeface="Consolas" panose="020B0609020204030204" pitchFamily="49" charset="0"/>
              </a:rPr>
              <a:t> s)"</a:t>
            </a:r>
          </a:p>
          <a:p>
            <a:r>
              <a:rPr lang="en-US" sz="1351" dirty="0">
                <a:latin typeface="Consolas" panose="020B0609020204030204" pitchFamily="49" charset="0"/>
              </a:rPr>
              <a:t>  assumes </a:t>
            </a:r>
            <a:r>
              <a:rPr lang="en-US" sz="1351" dirty="0" err="1">
                <a:latin typeface="Consolas" panose="020B0609020204030204" pitchFamily="49" charset="0"/>
              </a:rPr>
              <a:t>length_leftPad</a:t>
            </a:r>
            <a:r>
              <a:rPr lang="en-US" sz="1351" dirty="0">
                <a:latin typeface="Consolas" panose="020B0609020204030204" pitchFamily="49" charset="0"/>
              </a:rPr>
              <a:t>': "\&lt;And&gt;</a:t>
            </a:r>
            <a:r>
              <a:rPr lang="en-US" sz="1351" dirty="0" err="1">
                <a:latin typeface="Consolas" panose="020B0609020204030204" pitchFamily="49" charset="0"/>
              </a:rPr>
              <a:t>padChar</a:t>
            </a:r>
            <a:r>
              <a:rPr lang="en-US" sz="1351" dirty="0">
                <a:latin typeface="Consolas" panose="020B0609020204030204" pitchFamily="49" charset="0"/>
              </a:rPr>
              <a:t> </a:t>
            </a:r>
            <a:r>
              <a:rPr lang="en-US" sz="1351" dirty="0" err="1">
                <a:latin typeface="Consolas" panose="020B0609020204030204" pitchFamily="49" charset="0"/>
              </a:rPr>
              <a:t>targetLength</a:t>
            </a:r>
            <a:r>
              <a:rPr lang="en-US" sz="1351" dirty="0">
                <a:latin typeface="Consolas" panose="020B0609020204030204" pitchFamily="49" charset="0"/>
              </a:rPr>
              <a:t> s. length (</a:t>
            </a:r>
            <a:r>
              <a:rPr lang="en-US" sz="1351" dirty="0" err="1">
                <a:latin typeface="Consolas" panose="020B0609020204030204" pitchFamily="49" charset="0"/>
              </a:rPr>
              <a:t>leftPad</a:t>
            </a:r>
            <a:r>
              <a:rPr lang="en-US" sz="1351" dirty="0">
                <a:latin typeface="Consolas" panose="020B0609020204030204" pitchFamily="49" charset="0"/>
              </a:rPr>
              <a:t>' </a:t>
            </a:r>
            <a:r>
              <a:rPr lang="en-US" sz="1351" dirty="0" err="1">
                <a:latin typeface="Consolas" panose="020B0609020204030204" pitchFamily="49" charset="0"/>
              </a:rPr>
              <a:t>padChar</a:t>
            </a:r>
            <a:r>
              <a:rPr lang="en-US" sz="1351" dirty="0">
                <a:latin typeface="Consolas" panose="020B0609020204030204" pitchFamily="49" charset="0"/>
              </a:rPr>
              <a:t> </a:t>
            </a:r>
            <a:r>
              <a:rPr lang="en-US" sz="1351" dirty="0" err="1">
                <a:latin typeface="Consolas" panose="020B0609020204030204" pitchFamily="49" charset="0"/>
              </a:rPr>
              <a:t>targetLength</a:t>
            </a:r>
            <a:r>
              <a:rPr lang="en-US" sz="1351" dirty="0">
                <a:latin typeface="Consolas" panose="020B0609020204030204" pitchFamily="49" charset="0"/>
              </a:rPr>
              <a:t> s) = max </a:t>
            </a:r>
            <a:r>
              <a:rPr lang="en-US" sz="1351" dirty="0" err="1">
                <a:latin typeface="Consolas" panose="020B0609020204030204" pitchFamily="49" charset="0"/>
              </a:rPr>
              <a:t>targetLength</a:t>
            </a:r>
            <a:r>
              <a:rPr lang="en-US" sz="1351" dirty="0">
                <a:latin typeface="Consolas" panose="020B0609020204030204" pitchFamily="49" charset="0"/>
              </a:rPr>
              <a:t> (length s)"</a:t>
            </a:r>
          </a:p>
          <a:p>
            <a:r>
              <a:rPr lang="en-US" sz="1351" dirty="0">
                <a:latin typeface="Consolas" panose="020B0609020204030204" pitchFamily="49" charset="0"/>
              </a:rPr>
              <a:t>  shows "</a:t>
            </a:r>
            <a:r>
              <a:rPr lang="en-US" sz="1351" dirty="0" err="1">
                <a:latin typeface="Consolas" panose="020B0609020204030204" pitchFamily="49" charset="0"/>
              </a:rPr>
              <a:t>leftPad</a:t>
            </a:r>
            <a:r>
              <a:rPr lang="en-US" sz="1351" dirty="0">
                <a:latin typeface="Consolas" panose="020B0609020204030204" pitchFamily="49" charset="0"/>
              </a:rPr>
              <a:t>' = </a:t>
            </a:r>
            <a:r>
              <a:rPr lang="en-US" sz="1351" dirty="0" err="1">
                <a:latin typeface="Consolas" panose="020B0609020204030204" pitchFamily="49" charset="0"/>
              </a:rPr>
              <a:t>leftPad</a:t>
            </a:r>
            <a:r>
              <a:rPr lang="en-US" sz="1351" dirty="0">
                <a:latin typeface="Consolas" panose="020B0609020204030204" pitchFamily="49" charset="0"/>
              </a:rPr>
              <a:t>"</a:t>
            </a:r>
          </a:p>
          <a:p>
            <a:r>
              <a:rPr lang="en-US" sz="1351" dirty="0">
                <a:latin typeface="Consolas" panose="020B0609020204030204" pitchFamily="49" charset="0"/>
              </a:rPr>
              <a:t>proof (intro </a:t>
            </a:r>
            <a:r>
              <a:rPr lang="en-US" sz="1351" dirty="0" err="1">
                <a:latin typeface="Consolas" panose="020B0609020204030204" pitchFamily="49" charset="0"/>
              </a:rPr>
              <a:t>ext</a:t>
            </a:r>
            <a:r>
              <a:rPr lang="en-US" sz="1351" dirty="0">
                <a:latin typeface="Consolas" panose="020B0609020204030204" pitchFamily="49" charset="0"/>
              </a:rPr>
              <a:t>)</a:t>
            </a:r>
          </a:p>
          <a:p>
            <a:r>
              <a:rPr lang="en-US" sz="1351" dirty="0">
                <a:latin typeface="Consolas" panose="020B0609020204030204" pitchFamily="49" charset="0"/>
              </a:rPr>
              <a:t>  fix </a:t>
            </a:r>
            <a:r>
              <a:rPr lang="en-US" sz="1351" dirty="0" err="1">
                <a:latin typeface="Consolas" panose="020B0609020204030204" pitchFamily="49" charset="0"/>
              </a:rPr>
              <a:t>padChar</a:t>
            </a:r>
            <a:r>
              <a:rPr lang="en-US" sz="1351" dirty="0">
                <a:latin typeface="Consolas" panose="020B0609020204030204" pitchFamily="49" charset="0"/>
              </a:rPr>
              <a:t> :: 'a and </a:t>
            </a:r>
            <a:r>
              <a:rPr lang="en-US" sz="1351" dirty="0" err="1">
                <a:latin typeface="Consolas" panose="020B0609020204030204" pitchFamily="49" charset="0"/>
              </a:rPr>
              <a:t>targetLength</a:t>
            </a:r>
            <a:r>
              <a:rPr lang="en-US" sz="1351" dirty="0">
                <a:latin typeface="Consolas" panose="020B0609020204030204" pitchFamily="49" charset="0"/>
              </a:rPr>
              <a:t> s</a:t>
            </a:r>
          </a:p>
          <a:p>
            <a:endParaRPr lang="en-US" sz="1351" dirty="0">
              <a:latin typeface="Consolas" panose="020B0609020204030204" pitchFamily="49" charset="0"/>
            </a:endParaRPr>
          </a:p>
          <a:p>
            <a:r>
              <a:rPr lang="en-US" sz="1351" dirty="0">
                <a:latin typeface="Consolas" panose="020B0609020204030204" pitchFamily="49" charset="0"/>
              </a:rPr>
              <a:t>  from </a:t>
            </a:r>
            <a:r>
              <a:rPr lang="en-US" sz="1351" dirty="0" err="1">
                <a:latin typeface="Consolas" panose="020B0609020204030204" pitchFamily="49" charset="0"/>
              </a:rPr>
              <a:t>isPadded_leftPad</a:t>
            </a:r>
            <a:r>
              <a:rPr lang="en-US" sz="1351" dirty="0">
                <a:latin typeface="Consolas" panose="020B0609020204030204" pitchFamily="49" charset="0"/>
              </a:rPr>
              <a:t> [of </a:t>
            </a:r>
            <a:r>
              <a:rPr lang="en-US" sz="1351" dirty="0" err="1">
                <a:latin typeface="Consolas" panose="020B0609020204030204" pitchFamily="49" charset="0"/>
              </a:rPr>
              <a:t>padChar</a:t>
            </a:r>
            <a:r>
              <a:rPr lang="en-US" sz="1351" dirty="0">
                <a:latin typeface="Consolas" panose="020B0609020204030204" pitchFamily="49" charset="0"/>
              </a:rPr>
              <a:t>] obtain n where n:</a:t>
            </a:r>
          </a:p>
          <a:p>
            <a:r>
              <a:rPr lang="en-US" sz="1351" dirty="0">
                <a:latin typeface="Consolas" panose="020B0609020204030204" pitchFamily="49" charset="0"/>
              </a:rPr>
              <a:t>    "set (take n (</a:t>
            </a:r>
            <a:r>
              <a:rPr lang="en-US" sz="1351" dirty="0" err="1">
                <a:latin typeface="Consolas" panose="020B0609020204030204" pitchFamily="49" charset="0"/>
              </a:rPr>
              <a:t>leftPad</a:t>
            </a:r>
            <a:r>
              <a:rPr lang="en-US" sz="1351" dirty="0">
                <a:latin typeface="Consolas" panose="020B0609020204030204" pitchFamily="49" charset="0"/>
              </a:rPr>
              <a:t> </a:t>
            </a:r>
            <a:r>
              <a:rPr lang="en-US" sz="1351" dirty="0" err="1">
                <a:latin typeface="Consolas" panose="020B0609020204030204" pitchFamily="49" charset="0"/>
              </a:rPr>
              <a:t>padChar</a:t>
            </a:r>
            <a:r>
              <a:rPr lang="en-US" sz="1351" dirty="0">
                <a:latin typeface="Consolas" panose="020B0609020204030204" pitchFamily="49" charset="0"/>
              </a:rPr>
              <a:t> </a:t>
            </a:r>
            <a:r>
              <a:rPr lang="en-US" sz="1351" dirty="0" err="1">
                <a:latin typeface="Consolas" panose="020B0609020204030204" pitchFamily="49" charset="0"/>
              </a:rPr>
              <a:t>targetLength</a:t>
            </a:r>
            <a:r>
              <a:rPr lang="en-US" sz="1351" dirty="0">
                <a:latin typeface="Consolas" panose="020B0609020204030204" pitchFamily="49" charset="0"/>
              </a:rPr>
              <a:t> s)) \&lt;</a:t>
            </a:r>
            <a:r>
              <a:rPr lang="en-US" sz="1351" dirty="0" err="1">
                <a:latin typeface="Consolas" panose="020B0609020204030204" pitchFamily="49" charset="0"/>
              </a:rPr>
              <a:t>subseteq</a:t>
            </a:r>
            <a:r>
              <a:rPr lang="en-US" sz="1351" dirty="0">
                <a:latin typeface="Consolas" panose="020B0609020204030204" pitchFamily="49" charset="0"/>
              </a:rPr>
              <a:t>&gt; { </a:t>
            </a:r>
            <a:r>
              <a:rPr lang="en-US" sz="1351" dirty="0" err="1">
                <a:latin typeface="Consolas" panose="020B0609020204030204" pitchFamily="49" charset="0"/>
              </a:rPr>
              <a:t>padChar</a:t>
            </a:r>
            <a:r>
              <a:rPr lang="en-US" sz="1351" dirty="0">
                <a:latin typeface="Consolas" panose="020B0609020204030204" pitchFamily="49" charset="0"/>
              </a:rPr>
              <a:t> }"</a:t>
            </a:r>
          </a:p>
          <a:p>
            <a:r>
              <a:rPr lang="en-US" sz="1351" dirty="0">
                <a:latin typeface="Consolas" panose="020B0609020204030204" pitchFamily="49" charset="0"/>
              </a:rPr>
              <a:t>    "drop n (</a:t>
            </a:r>
            <a:r>
              <a:rPr lang="en-US" sz="1351" dirty="0" err="1">
                <a:latin typeface="Consolas" panose="020B0609020204030204" pitchFamily="49" charset="0"/>
              </a:rPr>
              <a:t>leftPad</a:t>
            </a:r>
            <a:r>
              <a:rPr lang="en-US" sz="1351" dirty="0">
                <a:latin typeface="Consolas" panose="020B0609020204030204" pitchFamily="49" charset="0"/>
              </a:rPr>
              <a:t> </a:t>
            </a:r>
            <a:r>
              <a:rPr lang="en-US" sz="1351" dirty="0" err="1">
                <a:latin typeface="Consolas" panose="020B0609020204030204" pitchFamily="49" charset="0"/>
              </a:rPr>
              <a:t>padChar</a:t>
            </a:r>
            <a:r>
              <a:rPr lang="en-US" sz="1351" dirty="0">
                <a:latin typeface="Consolas" panose="020B0609020204030204" pitchFamily="49" charset="0"/>
              </a:rPr>
              <a:t> </a:t>
            </a:r>
            <a:r>
              <a:rPr lang="en-US" sz="1351" dirty="0" err="1">
                <a:latin typeface="Consolas" panose="020B0609020204030204" pitchFamily="49" charset="0"/>
              </a:rPr>
              <a:t>targetLength</a:t>
            </a:r>
            <a:r>
              <a:rPr lang="en-US" sz="1351" dirty="0">
                <a:latin typeface="Consolas" panose="020B0609020204030204" pitchFamily="49" charset="0"/>
              </a:rPr>
              <a:t> s) = s"</a:t>
            </a:r>
          </a:p>
          <a:p>
            <a:r>
              <a:rPr lang="en-US" sz="1351" dirty="0">
                <a:latin typeface="Consolas" panose="020B0609020204030204" pitchFamily="49" charset="0"/>
              </a:rPr>
              <a:t>    unfolding </a:t>
            </a:r>
            <a:r>
              <a:rPr lang="en-US" sz="1351" dirty="0" err="1">
                <a:latin typeface="Consolas" panose="020B0609020204030204" pitchFamily="49" charset="0"/>
              </a:rPr>
              <a:t>isPadded_def</a:t>
            </a:r>
            <a:r>
              <a:rPr lang="en-US" sz="1351" dirty="0">
                <a:latin typeface="Consolas" panose="020B0609020204030204" pitchFamily="49" charset="0"/>
              </a:rPr>
              <a:t> by blast</a:t>
            </a:r>
          </a:p>
          <a:p>
            <a:endParaRPr lang="en-US" sz="1351" dirty="0">
              <a:latin typeface="Consolas" panose="020B0609020204030204" pitchFamily="49" charset="0"/>
            </a:endParaRPr>
          </a:p>
          <a:p>
            <a:r>
              <a:rPr lang="en-US" sz="1351" dirty="0">
                <a:latin typeface="Consolas" panose="020B0609020204030204" pitchFamily="49" charset="0"/>
              </a:rPr>
              <a:t>  from </a:t>
            </a:r>
            <a:r>
              <a:rPr lang="en-US" sz="1351" dirty="0" err="1">
                <a:latin typeface="Consolas" panose="020B0609020204030204" pitchFamily="49" charset="0"/>
              </a:rPr>
              <a:t>isPadded_leftPad</a:t>
            </a:r>
            <a:r>
              <a:rPr lang="en-US" sz="1351" dirty="0">
                <a:latin typeface="Consolas" panose="020B0609020204030204" pitchFamily="49" charset="0"/>
              </a:rPr>
              <a:t>' obtain n' where n':</a:t>
            </a:r>
          </a:p>
          <a:p>
            <a:r>
              <a:rPr lang="en-US" sz="1351" dirty="0">
                <a:latin typeface="Consolas" panose="020B0609020204030204" pitchFamily="49" charset="0"/>
              </a:rPr>
              <a:t>    "set (take n' (</a:t>
            </a:r>
            <a:r>
              <a:rPr lang="en-US" sz="1351" dirty="0" err="1">
                <a:latin typeface="Consolas" panose="020B0609020204030204" pitchFamily="49" charset="0"/>
              </a:rPr>
              <a:t>leftPad</a:t>
            </a:r>
            <a:r>
              <a:rPr lang="en-US" sz="1351" dirty="0">
                <a:latin typeface="Consolas" panose="020B0609020204030204" pitchFamily="49" charset="0"/>
              </a:rPr>
              <a:t>' </a:t>
            </a:r>
            <a:r>
              <a:rPr lang="en-US" sz="1351" dirty="0" err="1">
                <a:latin typeface="Consolas" panose="020B0609020204030204" pitchFamily="49" charset="0"/>
              </a:rPr>
              <a:t>padChar</a:t>
            </a:r>
            <a:r>
              <a:rPr lang="en-US" sz="1351" dirty="0">
                <a:latin typeface="Consolas" panose="020B0609020204030204" pitchFamily="49" charset="0"/>
              </a:rPr>
              <a:t> </a:t>
            </a:r>
            <a:r>
              <a:rPr lang="en-US" sz="1351" dirty="0" err="1">
                <a:latin typeface="Consolas" panose="020B0609020204030204" pitchFamily="49" charset="0"/>
              </a:rPr>
              <a:t>targetLength</a:t>
            </a:r>
            <a:r>
              <a:rPr lang="en-US" sz="1351" dirty="0">
                <a:latin typeface="Consolas" panose="020B0609020204030204" pitchFamily="49" charset="0"/>
              </a:rPr>
              <a:t> s)) \&lt;</a:t>
            </a:r>
            <a:r>
              <a:rPr lang="en-US" sz="1351" dirty="0" err="1">
                <a:latin typeface="Consolas" panose="020B0609020204030204" pitchFamily="49" charset="0"/>
              </a:rPr>
              <a:t>subseteq</a:t>
            </a:r>
            <a:r>
              <a:rPr lang="en-US" sz="1351" dirty="0">
                <a:latin typeface="Consolas" panose="020B0609020204030204" pitchFamily="49" charset="0"/>
              </a:rPr>
              <a:t>&gt; { </a:t>
            </a:r>
            <a:r>
              <a:rPr lang="en-US" sz="1351" dirty="0" err="1">
                <a:latin typeface="Consolas" panose="020B0609020204030204" pitchFamily="49" charset="0"/>
              </a:rPr>
              <a:t>padChar</a:t>
            </a:r>
            <a:r>
              <a:rPr lang="en-US" sz="1351" dirty="0">
                <a:latin typeface="Consolas" panose="020B0609020204030204" pitchFamily="49" charset="0"/>
              </a:rPr>
              <a:t> }"</a:t>
            </a:r>
          </a:p>
          <a:p>
            <a:r>
              <a:rPr lang="en-US" sz="1351" dirty="0">
                <a:latin typeface="Consolas" panose="020B0609020204030204" pitchFamily="49" charset="0"/>
              </a:rPr>
              <a:t>    "drop n' (</a:t>
            </a:r>
            <a:r>
              <a:rPr lang="en-US" sz="1351" dirty="0" err="1">
                <a:latin typeface="Consolas" panose="020B0609020204030204" pitchFamily="49" charset="0"/>
              </a:rPr>
              <a:t>leftPad</a:t>
            </a:r>
            <a:r>
              <a:rPr lang="en-US" sz="1351" dirty="0">
                <a:latin typeface="Consolas" panose="020B0609020204030204" pitchFamily="49" charset="0"/>
              </a:rPr>
              <a:t>' </a:t>
            </a:r>
            <a:r>
              <a:rPr lang="en-US" sz="1351" dirty="0" err="1">
                <a:latin typeface="Consolas" panose="020B0609020204030204" pitchFamily="49" charset="0"/>
              </a:rPr>
              <a:t>padChar</a:t>
            </a:r>
            <a:r>
              <a:rPr lang="en-US" sz="1351" dirty="0">
                <a:latin typeface="Consolas" panose="020B0609020204030204" pitchFamily="49" charset="0"/>
              </a:rPr>
              <a:t> </a:t>
            </a:r>
            <a:r>
              <a:rPr lang="en-US" sz="1351" dirty="0" err="1">
                <a:latin typeface="Consolas" panose="020B0609020204030204" pitchFamily="49" charset="0"/>
              </a:rPr>
              <a:t>targetLength</a:t>
            </a:r>
            <a:r>
              <a:rPr lang="en-US" sz="1351" dirty="0">
                <a:latin typeface="Consolas" panose="020B0609020204030204" pitchFamily="49" charset="0"/>
              </a:rPr>
              <a:t> s) = s"</a:t>
            </a:r>
          </a:p>
          <a:p>
            <a:r>
              <a:rPr lang="en-US" sz="1351" dirty="0">
                <a:latin typeface="Consolas" panose="020B0609020204030204" pitchFamily="49" charset="0"/>
              </a:rPr>
              <a:t>    unfolding </a:t>
            </a:r>
            <a:r>
              <a:rPr lang="en-US" sz="1351" dirty="0" err="1">
                <a:latin typeface="Consolas" panose="020B0609020204030204" pitchFamily="49" charset="0"/>
              </a:rPr>
              <a:t>isPadded_def</a:t>
            </a:r>
            <a:r>
              <a:rPr lang="en-US" sz="1351" dirty="0">
                <a:latin typeface="Consolas" panose="020B0609020204030204" pitchFamily="49" charset="0"/>
              </a:rPr>
              <a:t> by blast</a:t>
            </a:r>
          </a:p>
          <a:p>
            <a:endParaRPr lang="en-US" sz="1351" dirty="0">
              <a:latin typeface="Consolas" panose="020B0609020204030204" pitchFamily="49" charset="0"/>
            </a:endParaRPr>
          </a:p>
          <a:p>
            <a:r>
              <a:rPr lang="en-US" sz="1351" dirty="0">
                <a:latin typeface="Consolas" panose="020B0609020204030204" pitchFamily="49" charset="0"/>
              </a:rPr>
              <a:t>  {</a:t>
            </a:r>
          </a:p>
          <a:p>
            <a:r>
              <a:rPr lang="en-US" sz="1351" dirty="0">
                <a:latin typeface="Consolas" panose="020B0609020204030204" pitchFamily="49" charset="0"/>
              </a:rPr>
              <a:t>    fix </a:t>
            </a:r>
            <a:r>
              <a:rPr lang="en-US" sz="1351" dirty="0" err="1">
                <a:latin typeface="Consolas" panose="020B0609020204030204" pitchFamily="49" charset="0"/>
              </a:rPr>
              <a:t>xs</a:t>
            </a:r>
            <a:r>
              <a:rPr lang="en-US" sz="1351" dirty="0">
                <a:latin typeface="Consolas" panose="020B0609020204030204" pitchFamily="49" charset="0"/>
              </a:rPr>
              <a:t> </a:t>
            </a:r>
            <a:r>
              <a:rPr lang="en-US" sz="1351" dirty="0" err="1">
                <a:latin typeface="Consolas" panose="020B0609020204030204" pitchFamily="49" charset="0"/>
              </a:rPr>
              <a:t>xs'</a:t>
            </a:r>
            <a:endParaRPr lang="en-US" sz="1351" dirty="0">
              <a:latin typeface="Consolas" panose="020B0609020204030204" pitchFamily="49" charset="0"/>
            </a:endParaRPr>
          </a:p>
          <a:p>
            <a:r>
              <a:rPr lang="en-US" sz="1351" dirty="0">
                <a:latin typeface="Consolas" panose="020B0609020204030204" pitchFamily="49" charset="0"/>
              </a:rPr>
              <a:t>    assume "set </a:t>
            </a:r>
            <a:r>
              <a:rPr lang="en-US" sz="1351" dirty="0" err="1">
                <a:latin typeface="Consolas" panose="020B0609020204030204" pitchFamily="49" charset="0"/>
              </a:rPr>
              <a:t>xs</a:t>
            </a:r>
            <a:r>
              <a:rPr lang="en-US" sz="1351" dirty="0">
                <a:latin typeface="Consolas" panose="020B0609020204030204" pitchFamily="49" charset="0"/>
              </a:rPr>
              <a:t> \&lt;</a:t>
            </a:r>
            <a:r>
              <a:rPr lang="en-US" sz="1351" dirty="0" err="1">
                <a:latin typeface="Consolas" panose="020B0609020204030204" pitchFamily="49" charset="0"/>
              </a:rPr>
              <a:t>subseteq</a:t>
            </a:r>
            <a:r>
              <a:rPr lang="en-US" sz="1351" dirty="0">
                <a:latin typeface="Consolas" panose="020B0609020204030204" pitchFamily="49" charset="0"/>
              </a:rPr>
              <a:t>&gt; { </a:t>
            </a:r>
            <a:r>
              <a:rPr lang="en-US" sz="1351" dirty="0" err="1">
                <a:latin typeface="Consolas" panose="020B0609020204030204" pitchFamily="49" charset="0"/>
              </a:rPr>
              <a:t>padChar</a:t>
            </a:r>
            <a:r>
              <a:rPr lang="en-US" sz="1351" dirty="0">
                <a:latin typeface="Consolas" panose="020B0609020204030204" pitchFamily="49" charset="0"/>
              </a:rPr>
              <a:t> }" "set </a:t>
            </a:r>
            <a:r>
              <a:rPr lang="en-US" sz="1351" dirty="0" err="1">
                <a:latin typeface="Consolas" panose="020B0609020204030204" pitchFamily="49" charset="0"/>
              </a:rPr>
              <a:t>xs'</a:t>
            </a:r>
            <a:r>
              <a:rPr lang="en-US" sz="1351" dirty="0">
                <a:latin typeface="Consolas" panose="020B0609020204030204" pitchFamily="49" charset="0"/>
              </a:rPr>
              <a:t> \&lt;</a:t>
            </a:r>
            <a:r>
              <a:rPr lang="en-US" sz="1351" dirty="0" err="1">
                <a:latin typeface="Consolas" panose="020B0609020204030204" pitchFamily="49" charset="0"/>
              </a:rPr>
              <a:t>subseteq</a:t>
            </a:r>
            <a:r>
              <a:rPr lang="en-US" sz="1351" dirty="0">
                <a:latin typeface="Consolas" panose="020B0609020204030204" pitchFamily="49" charset="0"/>
              </a:rPr>
              <a:t>&gt; { </a:t>
            </a:r>
            <a:r>
              <a:rPr lang="en-US" sz="1351" dirty="0" err="1">
                <a:latin typeface="Consolas" panose="020B0609020204030204" pitchFamily="49" charset="0"/>
              </a:rPr>
              <a:t>padChar</a:t>
            </a:r>
            <a:r>
              <a:rPr lang="en-US" sz="1351" dirty="0">
                <a:latin typeface="Consolas" panose="020B0609020204030204" pitchFamily="49" charset="0"/>
              </a:rPr>
              <a:t> }" "length </a:t>
            </a:r>
            <a:r>
              <a:rPr lang="en-US" sz="1351" dirty="0" err="1">
                <a:latin typeface="Consolas" panose="020B0609020204030204" pitchFamily="49" charset="0"/>
              </a:rPr>
              <a:t>xs</a:t>
            </a:r>
            <a:r>
              <a:rPr lang="en-US" sz="1351" dirty="0">
                <a:latin typeface="Consolas" panose="020B0609020204030204" pitchFamily="49" charset="0"/>
              </a:rPr>
              <a:t> = length </a:t>
            </a:r>
            <a:r>
              <a:rPr lang="en-US" sz="1351" dirty="0" err="1">
                <a:latin typeface="Consolas" panose="020B0609020204030204" pitchFamily="49" charset="0"/>
              </a:rPr>
              <a:t>xs</a:t>
            </a:r>
            <a:r>
              <a:rPr lang="en-US" sz="1351" dirty="0">
                <a:latin typeface="Consolas" panose="020B0609020204030204" pitchFamily="49" charset="0"/>
              </a:rPr>
              <a:t>'"</a:t>
            </a:r>
          </a:p>
          <a:p>
            <a:r>
              <a:rPr lang="en-US" sz="1351" dirty="0">
                <a:latin typeface="Consolas" panose="020B0609020204030204" pitchFamily="49" charset="0"/>
              </a:rPr>
              <a:t>    hence "</a:t>
            </a:r>
            <a:r>
              <a:rPr lang="en-US" sz="1351" dirty="0" err="1">
                <a:latin typeface="Consolas" panose="020B0609020204030204" pitchFamily="49" charset="0"/>
              </a:rPr>
              <a:t>xs</a:t>
            </a:r>
            <a:r>
              <a:rPr lang="en-US" sz="1351" dirty="0">
                <a:latin typeface="Consolas" panose="020B0609020204030204" pitchFamily="49" charset="0"/>
              </a:rPr>
              <a:t> = </a:t>
            </a:r>
            <a:r>
              <a:rPr lang="en-US" sz="1351" dirty="0" err="1">
                <a:latin typeface="Consolas" panose="020B0609020204030204" pitchFamily="49" charset="0"/>
              </a:rPr>
              <a:t>xs</a:t>
            </a:r>
            <a:r>
              <a:rPr lang="en-US" sz="1351" dirty="0">
                <a:latin typeface="Consolas" panose="020B0609020204030204" pitchFamily="49" charset="0"/>
              </a:rPr>
              <a:t>'"</a:t>
            </a:r>
          </a:p>
          <a:p>
            <a:r>
              <a:rPr lang="en-US" sz="1351" dirty="0">
                <a:latin typeface="Consolas" panose="020B0609020204030204" pitchFamily="49" charset="0"/>
              </a:rPr>
              <a:t>    proof (induct </a:t>
            </a:r>
            <a:r>
              <a:rPr lang="en-US" sz="1351" dirty="0" err="1">
                <a:latin typeface="Consolas" panose="020B0609020204030204" pitchFamily="49" charset="0"/>
              </a:rPr>
              <a:t>xs</a:t>
            </a:r>
            <a:r>
              <a:rPr lang="en-US" sz="1351" dirty="0">
                <a:latin typeface="Consolas" panose="020B0609020204030204" pitchFamily="49" charset="0"/>
              </a:rPr>
              <a:t> arbitrary: </a:t>
            </a:r>
            <a:r>
              <a:rPr lang="en-US" sz="1351" dirty="0" err="1">
                <a:latin typeface="Consolas" panose="020B0609020204030204" pitchFamily="49" charset="0"/>
              </a:rPr>
              <a:t>xs'</a:t>
            </a:r>
            <a:r>
              <a:rPr lang="en-US" sz="1351" dirty="0">
                <a:latin typeface="Consolas" panose="020B0609020204030204" pitchFamily="49" charset="0"/>
              </a:rPr>
              <a:t>)</a:t>
            </a:r>
          </a:p>
          <a:p>
            <a:r>
              <a:rPr lang="en-US" sz="1351" dirty="0">
                <a:latin typeface="Consolas" panose="020B0609020204030204" pitchFamily="49" charset="0"/>
              </a:rPr>
              <a:t>      case Nil thus ?case by simp</a:t>
            </a:r>
          </a:p>
          <a:p>
            <a:r>
              <a:rPr lang="en-US" sz="1351" dirty="0">
                <a:latin typeface="Consolas" panose="020B0609020204030204" pitchFamily="49" charset="0"/>
              </a:rPr>
              <a:t>    next</a:t>
            </a:r>
          </a:p>
          <a:p>
            <a:r>
              <a:rPr lang="en-US" sz="1351" dirty="0">
                <a:latin typeface="Consolas" panose="020B0609020204030204" pitchFamily="49" charset="0"/>
              </a:rPr>
              <a:t>      case (Cons x </a:t>
            </a:r>
            <a:r>
              <a:rPr lang="en-US" sz="1351" dirty="0" err="1">
                <a:latin typeface="Consolas" panose="020B0609020204030204" pitchFamily="49" charset="0"/>
              </a:rPr>
              <a:t>xs</a:t>
            </a:r>
            <a:r>
              <a:rPr lang="en-US" sz="1351" dirty="0">
                <a:latin typeface="Consolas" panose="020B0609020204030204" pitchFamily="49" charset="0"/>
              </a:rPr>
              <a:t> </a:t>
            </a:r>
            <a:r>
              <a:rPr lang="en-US" sz="1351" dirty="0" err="1">
                <a:latin typeface="Consolas" panose="020B0609020204030204" pitchFamily="49" charset="0"/>
              </a:rPr>
              <a:t>xxs</a:t>
            </a:r>
            <a:r>
              <a:rPr lang="en-US" sz="1351" dirty="0">
                <a:latin typeface="Consolas" panose="020B0609020204030204" pitchFamily="49" charset="0"/>
              </a:rPr>
              <a:t>')</a:t>
            </a:r>
          </a:p>
          <a:p>
            <a:r>
              <a:rPr lang="en-US" sz="1351" dirty="0">
                <a:latin typeface="Consolas" panose="020B0609020204030204" pitchFamily="49" charset="0"/>
              </a:rPr>
              <a:t>      from Cons obtain x' </a:t>
            </a:r>
            <a:r>
              <a:rPr lang="en-US" sz="1351" dirty="0" err="1">
                <a:latin typeface="Consolas" panose="020B0609020204030204" pitchFamily="49" charset="0"/>
              </a:rPr>
              <a:t>xs'</a:t>
            </a:r>
            <a:r>
              <a:rPr lang="en-US" sz="1351" dirty="0">
                <a:latin typeface="Consolas" panose="020B0609020204030204" pitchFamily="49" charset="0"/>
              </a:rPr>
              <a:t> where </a:t>
            </a:r>
            <a:r>
              <a:rPr lang="en-US" sz="1351" dirty="0" err="1">
                <a:latin typeface="Consolas" panose="020B0609020204030204" pitchFamily="49" charset="0"/>
              </a:rPr>
              <a:t>xxs</a:t>
            </a:r>
            <a:r>
              <a:rPr lang="en-US" sz="1351" dirty="0">
                <a:latin typeface="Consolas" panose="020B0609020204030204" pitchFamily="49" charset="0"/>
              </a:rPr>
              <a:t>': "</a:t>
            </a:r>
            <a:r>
              <a:rPr lang="en-US" sz="1351" dirty="0" err="1">
                <a:latin typeface="Consolas" panose="020B0609020204030204" pitchFamily="49" charset="0"/>
              </a:rPr>
              <a:t>xxs</a:t>
            </a:r>
            <a:r>
              <a:rPr lang="en-US" sz="1351" dirty="0">
                <a:latin typeface="Consolas" panose="020B0609020204030204" pitchFamily="49" charset="0"/>
              </a:rPr>
              <a:t>' = x' # </a:t>
            </a:r>
            <a:r>
              <a:rPr lang="en-US" sz="1351" dirty="0" err="1">
                <a:latin typeface="Consolas" panose="020B0609020204030204" pitchFamily="49" charset="0"/>
              </a:rPr>
              <a:t>xs</a:t>
            </a:r>
            <a:r>
              <a:rPr lang="en-US" sz="1351" dirty="0">
                <a:latin typeface="Consolas" panose="020B0609020204030204" pitchFamily="49" charset="0"/>
              </a:rPr>
              <a:t>'" by (cases </a:t>
            </a:r>
            <a:r>
              <a:rPr lang="en-US" sz="1351" dirty="0" err="1">
                <a:latin typeface="Consolas" panose="020B0609020204030204" pitchFamily="49" charset="0"/>
              </a:rPr>
              <a:t>xxs</a:t>
            </a:r>
            <a:r>
              <a:rPr lang="en-US" sz="1351" dirty="0">
                <a:latin typeface="Consolas" panose="020B0609020204030204" pitchFamily="49" charset="0"/>
              </a:rPr>
              <a:t>', auto)</a:t>
            </a:r>
          </a:p>
          <a:p>
            <a:r>
              <a:rPr lang="en-US" sz="1351" dirty="0">
                <a:latin typeface="Consolas" panose="020B0609020204030204" pitchFamily="49" charset="0"/>
              </a:rPr>
              <a:t>      with Cons show ?case by auto</a:t>
            </a:r>
          </a:p>
          <a:p>
            <a:r>
              <a:rPr lang="en-US" sz="1351" dirty="0">
                <a:latin typeface="Consolas" panose="020B0609020204030204" pitchFamily="49" charset="0"/>
              </a:rPr>
              <a:t>    </a:t>
            </a:r>
            <a:r>
              <a:rPr lang="en-US" sz="1351" dirty="0" err="1">
                <a:latin typeface="Consolas" panose="020B0609020204030204" pitchFamily="49" charset="0"/>
              </a:rPr>
              <a:t>qed</a:t>
            </a:r>
            <a:endParaRPr lang="en-US" sz="1351" dirty="0">
              <a:latin typeface="Consolas" panose="020B0609020204030204" pitchFamily="49" charset="0"/>
            </a:endParaRPr>
          </a:p>
          <a:p>
            <a:r>
              <a:rPr lang="en-US" sz="1351" dirty="0">
                <a:latin typeface="Consolas" panose="020B0609020204030204" pitchFamily="49" charset="0"/>
              </a:rPr>
              <a:t>  }</a:t>
            </a:r>
          </a:p>
          <a:p>
            <a:r>
              <a:rPr lang="en-US" sz="1351" dirty="0">
                <a:latin typeface="Consolas" panose="020B0609020204030204" pitchFamily="49" charset="0"/>
              </a:rPr>
              <a:t>  note </a:t>
            </a:r>
            <a:r>
              <a:rPr lang="en-US" sz="1351" dirty="0" err="1">
                <a:latin typeface="Consolas" panose="020B0609020204030204" pitchFamily="49" charset="0"/>
              </a:rPr>
              <a:t>padding_eq</a:t>
            </a:r>
            <a:r>
              <a:rPr lang="en-US" sz="1351" dirty="0">
                <a:latin typeface="Consolas" panose="020B0609020204030204" pitchFamily="49" charset="0"/>
              </a:rPr>
              <a:t> = this</a:t>
            </a:r>
          </a:p>
          <a:p>
            <a:endParaRPr lang="en-US" sz="1351" dirty="0">
              <a:latin typeface="Consolas" panose="020B0609020204030204" pitchFamily="49" charset="0"/>
            </a:endParaRPr>
          </a:p>
          <a:p>
            <a:r>
              <a:rPr lang="en-US" sz="1351" dirty="0">
                <a:latin typeface="Consolas" panose="020B0609020204030204" pitchFamily="49" charset="0"/>
              </a:rPr>
              <a:t>  have </a:t>
            </a:r>
            <a:r>
              <a:rPr lang="en-US" sz="1351" dirty="0" err="1">
                <a:latin typeface="Consolas" panose="020B0609020204030204" pitchFamily="49" charset="0"/>
              </a:rPr>
              <a:t>append_cong</a:t>
            </a:r>
            <a:r>
              <a:rPr lang="en-US" sz="1351" dirty="0">
                <a:latin typeface="Consolas" panose="020B0609020204030204" pitchFamily="49" charset="0"/>
              </a:rPr>
              <a:t>: "\&lt;And&gt;</a:t>
            </a:r>
            <a:r>
              <a:rPr lang="en-US" sz="1351" dirty="0" err="1">
                <a:latin typeface="Consolas" panose="020B0609020204030204" pitchFamily="49" charset="0"/>
              </a:rPr>
              <a:t>ws</a:t>
            </a:r>
            <a:r>
              <a:rPr lang="en-US" sz="1351" dirty="0">
                <a:latin typeface="Consolas" panose="020B0609020204030204" pitchFamily="49" charset="0"/>
              </a:rPr>
              <a:t> </a:t>
            </a:r>
            <a:r>
              <a:rPr lang="en-US" sz="1351" dirty="0" err="1">
                <a:latin typeface="Consolas" panose="020B0609020204030204" pitchFamily="49" charset="0"/>
              </a:rPr>
              <a:t>xs</a:t>
            </a:r>
            <a:r>
              <a:rPr lang="en-US" sz="1351" dirty="0">
                <a:latin typeface="Consolas" panose="020B0609020204030204" pitchFamily="49" charset="0"/>
              </a:rPr>
              <a:t> </a:t>
            </a:r>
            <a:r>
              <a:rPr lang="en-US" sz="1351" dirty="0" err="1">
                <a:latin typeface="Consolas" panose="020B0609020204030204" pitchFamily="49" charset="0"/>
              </a:rPr>
              <a:t>ys</a:t>
            </a:r>
            <a:r>
              <a:rPr lang="en-US" sz="1351" dirty="0">
                <a:latin typeface="Consolas" panose="020B0609020204030204" pitchFamily="49" charset="0"/>
              </a:rPr>
              <a:t> zs. </a:t>
            </a:r>
            <a:r>
              <a:rPr lang="en-US" sz="1351" dirty="0" err="1">
                <a:latin typeface="Consolas" panose="020B0609020204030204" pitchFamily="49" charset="0"/>
              </a:rPr>
              <a:t>ws</a:t>
            </a:r>
            <a:r>
              <a:rPr lang="en-US" sz="1351" dirty="0">
                <a:latin typeface="Consolas" panose="020B0609020204030204" pitchFamily="49" charset="0"/>
              </a:rPr>
              <a:t> = </a:t>
            </a:r>
            <a:r>
              <a:rPr lang="en-US" sz="1351" dirty="0" err="1">
                <a:latin typeface="Consolas" panose="020B0609020204030204" pitchFamily="49" charset="0"/>
              </a:rPr>
              <a:t>ys</a:t>
            </a:r>
            <a:r>
              <a:rPr lang="en-US" sz="1351" dirty="0">
                <a:latin typeface="Consolas" panose="020B0609020204030204" pitchFamily="49" charset="0"/>
              </a:rPr>
              <a:t> \&lt;</a:t>
            </a:r>
            <a:r>
              <a:rPr lang="en-US" sz="1351" dirty="0" err="1">
                <a:latin typeface="Consolas" panose="020B0609020204030204" pitchFamily="49" charset="0"/>
              </a:rPr>
              <a:t>Longrightarrow</a:t>
            </a:r>
            <a:r>
              <a:rPr lang="en-US" sz="1351" dirty="0">
                <a:latin typeface="Consolas" panose="020B0609020204030204" pitchFamily="49" charset="0"/>
              </a:rPr>
              <a:t>&gt; </a:t>
            </a:r>
            <a:r>
              <a:rPr lang="en-US" sz="1351" dirty="0" err="1">
                <a:latin typeface="Consolas" panose="020B0609020204030204" pitchFamily="49" charset="0"/>
              </a:rPr>
              <a:t>xs</a:t>
            </a:r>
            <a:r>
              <a:rPr lang="en-US" sz="1351" dirty="0">
                <a:latin typeface="Consolas" panose="020B0609020204030204" pitchFamily="49" charset="0"/>
              </a:rPr>
              <a:t> = zs \&lt;</a:t>
            </a:r>
            <a:r>
              <a:rPr lang="en-US" sz="1351" dirty="0" err="1">
                <a:latin typeface="Consolas" panose="020B0609020204030204" pitchFamily="49" charset="0"/>
              </a:rPr>
              <a:t>Longrightarrow</a:t>
            </a:r>
            <a:r>
              <a:rPr lang="en-US" sz="1351" dirty="0">
                <a:latin typeface="Consolas" panose="020B0609020204030204" pitchFamily="49" charset="0"/>
              </a:rPr>
              <a:t>&gt; </a:t>
            </a:r>
            <a:r>
              <a:rPr lang="en-US" sz="1351" dirty="0" err="1">
                <a:latin typeface="Consolas" panose="020B0609020204030204" pitchFamily="49" charset="0"/>
              </a:rPr>
              <a:t>ws</a:t>
            </a:r>
            <a:r>
              <a:rPr lang="en-US" sz="1351" dirty="0">
                <a:latin typeface="Consolas" panose="020B0609020204030204" pitchFamily="49" charset="0"/>
              </a:rPr>
              <a:t> @ </a:t>
            </a:r>
            <a:r>
              <a:rPr lang="en-US" sz="1351" dirty="0" err="1">
                <a:latin typeface="Consolas" panose="020B0609020204030204" pitchFamily="49" charset="0"/>
              </a:rPr>
              <a:t>xs</a:t>
            </a:r>
            <a:r>
              <a:rPr lang="en-US" sz="1351" dirty="0">
                <a:latin typeface="Consolas" panose="020B0609020204030204" pitchFamily="49" charset="0"/>
              </a:rPr>
              <a:t> = </a:t>
            </a:r>
            <a:r>
              <a:rPr lang="en-US" sz="1351" dirty="0" err="1">
                <a:latin typeface="Consolas" panose="020B0609020204030204" pitchFamily="49" charset="0"/>
              </a:rPr>
              <a:t>ys</a:t>
            </a:r>
            <a:r>
              <a:rPr lang="en-US" sz="1351" dirty="0">
                <a:latin typeface="Consolas" panose="020B0609020204030204" pitchFamily="49" charset="0"/>
              </a:rPr>
              <a:t> @ zs" by simp</a:t>
            </a:r>
          </a:p>
          <a:p>
            <a:endParaRPr lang="en-US" sz="1351" dirty="0">
              <a:latin typeface="Consolas" panose="020B0609020204030204" pitchFamily="49" charset="0"/>
            </a:endParaRPr>
          </a:p>
          <a:p>
            <a:r>
              <a:rPr lang="en-US" sz="1351" dirty="0">
                <a:latin typeface="Consolas" panose="020B0609020204030204" pitchFamily="49" charset="0"/>
              </a:rPr>
              <a:t>  have "</a:t>
            </a:r>
            <a:r>
              <a:rPr lang="en-US" sz="1351" dirty="0" err="1">
                <a:latin typeface="Consolas" panose="020B0609020204030204" pitchFamily="49" charset="0"/>
              </a:rPr>
              <a:t>leftPad</a:t>
            </a:r>
            <a:r>
              <a:rPr lang="en-US" sz="1351" dirty="0">
                <a:latin typeface="Consolas" panose="020B0609020204030204" pitchFamily="49" charset="0"/>
              </a:rPr>
              <a:t>' </a:t>
            </a:r>
            <a:r>
              <a:rPr lang="en-US" sz="1351" dirty="0" err="1">
                <a:latin typeface="Consolas" panose="020B0609020204030204" pitchFamily="49" charset="0"/>
              </a:rPr>
              <a:t>padChar</a:t>
            </a:r>
            <a:r>
              <a:rPr lang="en-US" sz="1351" dirty="0">
                <a:latin typeface="Consolas" panose="020B0609020204030204" pitchFamily="49" charset="0"/>
              </a:rPr>
              <a:t> </a:t>
            </a:r>
            <a:r>
              <a:rPr lang="en-US" sz="1351" dirty="0" err="1">
                <a:latin typeface="Consolas" panose="020B0609020204030204" pitchFamily="49" charset="0"/>
              </a:rPr>
              <a:t>targetLength</a:t>
            </a:r>
            <a:r>
              <a:rPr lang="en-US" sz="1351" dirty="0">
                <a:latin typeface="Consolas" panose="020B0609020204030204" pitchFamily="49" charset="0"/>
              </a:rPr>
              <a:t> s = take n' (</a:t>
            </a:r>
            <a:r>
              <a:rPr lang="en-US" sz="1351" dirty="0" err="1">
                <a:latin typeface="Consolas" panose="020B0609020204030204" pitchFamily="49" charset="0"/>
              </a:rPr>
              <a:t>leftPad</a:t>
            </a:r>
            <a:r>
              <a:rPr lang="en-US" sz="1351" dirty="0">
                <a:latin typeface="Consolas" panose="020B0609020204030204" pitchFamily="49" charset="0"/>
              </a:rPr>
              <a:t>' </a:t>
            </a:r>
            <a:r>
              <a:rPr lang="en-US" sz="1351" dirty="0" err="1">
                <a:latin typeface="Consolas" panose="020B0609020204030204" pitchFamily="49" charset="0"/>
              </a:rPr>
              <a:t>padChar</a:t>
            </a:r>
            <a:r>
              <a:rPr lang="en-US" sz="1351" dirty="0">
                <a:latin typeface="Consolas" panose="020B0609020204030204" pitchFamily="49" charset="0"/>
              </a:rPr>
              <a:t> </a:t>
            </a:r>
            <a:r>
              <a:rPr lang="en-US" sz="1351" dirty="0" err="1">
                <a:latin typeface="Consolas" panose="020B0609020204030204" pitchFamily="49" charset="0"/>
              </a:rPr>
              <a:t>targetLength</a:t>
            </a:r>
            <a:r>
              <a:rPr lang="en-US" sz="1351" dirty="0">
                <a:latin typeface="Consolas" panose="020B0609020204030204" pitchFamily="49" charset="0"/>
              </a:rPr>
              <a:t> s) @ drop n' (</a:t>
            </a:r>
            <a:r>
              <a:rPr lang="en-US" sz="1351" dirty="0" err="1">
                <a:latin typeface="Consolas" panose="020B0609020204030204" pitchFamily="49" charset="0"/>
              </a:rPr>
              <a:t>leftPad</a:t>
            </a:r>
            <a:r>
              <a:rPr lang="en-US" sz="1351" dirty="0">
                <a:latin typeface="Consolas" panose="020B0609020204030204" pitchFamily="49" charset="0"/>
              </a:rPr>
              <a:t>' </a:t>
            </a:r>
            <a:r>
              <a:rPr lang="en-US" sz="1351" dirty="0" err="1">
                <a:latin typeface="Consolas" panose="020B0609020204030204" pitchFamily="49" charset="0"/>
              </a:rPr>
              <a:t>padChar</a:t>
            </a:r>
            <a:r>
              <a:rPr lang="en-US" sz="1351" dirty="0">
                <a:latin typeface="Consolas" panose="020B0609020204030204" pitchFamily="49" charset="0"/>
              </a:rPr>
              <a:t> </a:t>
            </a:r>
            <a:r>
              <a:rPr lang="en-US" sz="1351" dirty="0" err="1">
                <a:latin typeface="Consolas" panose="020B0609020204030204" pitchFamily="49" charset="0"/>
              </a:rPr>
              <a:t>targetLength</a:t>
            </a:r>
            <a:r>
              <a:rPr lang="en-US" sz="1351" dirty="0">
                <a:latin typeface="Consolas" panose="020B0609020204030204" pitchFamily="49" charset="0"/>
              </a:rPr>
              <a:t> s)" by simp</a:t>
            </a:r>
          </a:p>
          <a:p>
            <a:r>
              <a:rPr lang="en-US" sz="1351" dirty="0">
                <a:latin typeface="Consolas" panose="020B0609020204030204" pitchFamily="49" charset="0"/>
              </a:rPr>
              <a:t>  also have "... = take n (</a:t>
            </a:r>
            <a:r>
              <a:rPr lang="en-US" sz="1351" dirty="0" err="1">
                <a:latin typeface="Consolas" panose="020B0609020204030204" pitchFamily="49" charset="0"/>
              </a:rPr>
              <a:t>leftPad</a:t>
            </a:r>
            <a:r>
              <a:rPr lang="en-US" sz="1351" dirty="0">
                <a:latin typeface="Consolas" panose="020B0609020204030204" pitchFamily="49" charset="0"/>
              </a:rPr>
              <a:t> </a:t>
            </a:r>
            <a:r>
              <a:rPr lang="en-US" sz="1351" dirty="0" err="1">
                <a:latin typeface="Consolas" panose="020B0609020204030204" pitchFamily="49" charset="0"/>
              </a:rPr>
              <a:t>padChar</a:t>
            </a:r>
            <a:r>
              <a:rPr lang="en-US" sz="1351" dirty="0">
                <a:latin typeface="Consolas" panose="020B0609020204030204" pitchFamily="49" charset="0"/>
              </a:rPr>
              <a:t> </a:t>
            </a:r>
            <a:r>
              <a:rPr lang="en-US" sz="1351" dirty="0" err="1">
                <a:latin typeface="Consolas" panose="020B0609020204030204" pitchFamily="49" charset="0"/>
              </a:rPr>
              <a:t>targetLength</a:t>
            </a:r>
            <a:r>
              <a:rPr lang="en-US" sz="1351" dirty="0">
                <a:latin typeface="Consolas" panose="020B0609020204030204" pitchFamily="49" charset="0"/>
              </a:rPr>
              <a:t> s) @ drop n (</a:t>
            </a:r>
            <a:r>
              <a:rPr lang="en-US" sz="1351" dirty="0" err="1">
                <a:latin typeface="Consolas" panose="020B0609020204030204" pitchFamily="49" charset="0"/>
              </a:rPr>
              <a:t>leftPad</a:t>
            </a:r>
            <a:r>
              <a:rPr lang="en-US" sz="1351" dirty="0">
                <a:latin typeface="Consolas" panose="020B0609020204030204" pitchFamily="49" charset="0"/>
              </a:rPr>
              <a:t> </a:t>
            </a:r>
            <a:r>
              <a:rPr lang="en-US" sz="1351" dirty="0" err="1">
                <a:latin typeface="Consolas" panose="020B0609020204030204" pitchFamily="49" charset="0"/>
              </a:rPr>
              <a:t>padChar</a:t>
            </a:r>
            <a:r>
              <a:rPr lang="en-US" sz="1351" dirty="0">
                <a:latin typeface="Consolas" panose="020B0609020204030204" pitchFamily="49" charset="0"/>
              </a:rPr>
              <a:t> </a:t>
            </a:r>
            <a:r>
              <a:rPr lang="en-US" sz="1351" dirty="0" err="1">
                <a:latin typeface="Consolas" panose="020B0609020204030204" pitchFamily="49" charset="0"/>
              </a:rPr>
              <a:t>targetLength</a:t>
            </a:r>
            <a:r>
              <a:rPr lang="en-US" sz="1351" dirty="0">
                <a:latin typeface="Consolas" panose="020B0609020204030204" pitchFamily="49" charset="0"/>
              </a:rPr>
              <a:t> s)"</a:t>
            </a:r>
          </a:p>
          <a:p>
            <a:r>
              <a:rPr lang="en-US" sz="1351" dirty="0">
                <a:latin typeface="Consolas" panose="020B0609020204030204" pitchFamily="49" charset="0"/>
              </a:rPr>
              <a:t>  proof (intro </a:t>
            </a:r>
            <a:r>
              <a:rPr lang="en-US" sz="1351" dirty="0" err="1">
                <a:latin typeface="Consolas" panose="020B0609020204030204" pitchFamily="49" charset="0"/>
              </a:rPr>
              <a:t>append_cong</a:t>
            </a:r>
            <a:r>
              <a:rPr lang="en-US" sz="1351" dirty="0">
                <a:latin typeface="Consolas" panose="020B0609020204030204" pitchFamily="49" charset="0"/>
              </a:rPr>
              <a:t>)</a:t>
            </a:r>
          </a:p>
          <a:p>
            <a:r>
              <a:rPr lang="en-US" sz="1351" dirty="0">
                <a:latin typeface="Consolas" panose="020B0609020204030204" pitchFamily="49" charset="0"/>
              </a:rPr>
              <a:t>    from n </a:t>
            </a:r>
            <a:r>
              <a:rPr lang="en-US" sz="1351" dirty="0" err="1">
                <a:latin typeface="Consolas" panose="020B0609020204030204" pitchFamily="49" charset="0"/>
              </a:rPr>
              <a:t>n</a:t>
            </a:r>
            <a:r>
              <a:rPr lang="en-US" sz="1351" dirty="0">
                <a:latin typeface="Consolas" panose="020B0609020204030204" pitchFamily="49" charset="0"/>
              </a:rPr>
              <a:t>' show "drop n' (</a:t>
            </a:r>
            <a:r>
              <a:rPr lang="en-US" sz="1351" dirty="0" err="1">
                <a:latin typeface="Consolas" panose="020B0609020204030204" pitchFamily="49" charset="0"/>
              </a:rPr>
              <a:t>leftPad</a:t>
            </a:r>
            <a:r>
              <a:rPr lang="en-US" sz="1351" dirty="0">
                <a:latin typeface="Consolas" panose="020B0609020204030204" pitchFamily="49" charset="0"/>
              </a:rPr>
              <a:t>' </a:t>
            </a:r>
            <a:r>
              <a:rPr lang="en-US" sz="1351" dirty="0" err="1">
                <a:latin typeface="Consolas" panose="020B0609020204030204" pitchFamily="49" charset="0"/>
              </a:rPr>
              <a:t>padChar</a:t>
            </a:r>
            <a:r>
              <a:rPr lang="en-US" sz="1351" dirty="0">
                <a:latin typeface="Consolas" panose="020B0609020204030204" pitchFamily="49" charset="0"/>
              </a:rPr>
              <a:t> </a:t>
            </a:r>
            <a:r>
              <a:rPr lang="en-US" sz="1351" dirty="0" err="1">
                <a:latin typeface="Consolas" panose="020B0609020204030204" pitchFamily="49" charset="0"/>
              </a:rPr>
              <a:t>targetLength</a:t>
            </a:r>
            <a:r>
              <a:rPr lang="en-US" sz="1351" dirty="0">
                <a:latin typeface="Consolas" panose="020B0609020204030204" pitchFamily="49" charset="0"/>
              </a:rPr>
              <a:t> s) = drop n (</a:t>
            </a:r>
            <a:r>
              <a:rPr lang="en-US" sz="1351" dirty="0" err="1">
                <a:latin typeface="Consolas" panose="020B0609020204030204" pitchFamily="49" charset="0"/>
              </a:rPr>
              <a:t>leftPad</a:t>
            </a:r>
            <a:r>
              <a:rPr lang="en-US" sz="1351" dirty="0">
                <a:latin typeface="Consolas" panose="020B0609020204030204" pitchFamily="49" charset="0"/>
              </a:rPr>
              <a:t> </a:t>
            </a:r>
            <a:r>
              <a:rPr lang="en-US" sz="1351" dirty="0" err="1">
                <a:latin typeface="Consolas" panose="020B0609020204030204" pitchFamily="49" charset="0"/>
              </a:rPr>
              <a:t>padChar</a:t>
            </a:r>
            <a:r>
              <a:rPr lang="en-US" sz="1351" dirty="0">
                <a:latin typeface="Consolas" panose="020B0609020204030204" pitchFamily="49" charset="0"/>
              </a:rPr>
              <a:t> </a:t>
            </a:r>
            <a:r>
              <a:rPr lang="en-US" sz="1351" dirty="0" err="1">
                <a:latin typeface="Consolas" panose="020B0609020204030204" pitchFamily="49" charset="0"/>
              </a:rPr>
              <a:t>targetLength</a:t>
            </a:r>
            <a:r>
              <a:rPr lang="en-US" sz="1351" dirty="0">
                <a:latin typeface="Consolas" panose="020B0609020204030204" pitchFamily="49" charset="0"/>
              </a:rPr>
              <a:t> s)" by simp</a:t>
            </a:r>
          </a:p>
          <a:p>
            <a:endParaRPr lang="en-US" sz="1351" dirty="0">
              <a:latin typeface="Consolas" panose="020B0609020204030204" pitchFamily="49" charset="0"/>
            </a:endParaRPr>
          </a:p>
          <a:p>
            <a:r>
              <a:rPr lang="en-US" sz="1351" dirty="0">
                <a:latin typeface="Consolas" panose="020B0609020204030204" pitchFamily="49" charset="0"/>
              </a:rPr>
              <a:t>    have "length (take n' (</a:t>
            </a:r>
            <a:r>
              <a:rPr lang="en-US" sz="1351" dirty="0" err="1">
                <a:latin typeface="Consolas" panose="020B0609020204030204" pitchFamily="49" charset="0"/>
              </a:rPr>
              <a:t>leftPad</a:t>
            </a:r>
            <a:r>
              <a:rPr lang="en-US" sz="1351" dirty="0">
                <a:latin typeface="Consolas" panose="020B0609020204030204" pitchFamily="49" charset="0"/>
              </a:rPr>
              <a:t>' </a:t>
            </a:r>
            <a:r>
              <a:rPr lang="en-US" sz="1351" dirty="0" err="1">
                <a:latin typeface="Consolas" panose="020B0609020204030204" pitchFamily="49" charset="0"/>
              </a:rPr>
              <a:t>padChar</a:t>
            </a:r>
            <a:r>
              <a:rPr lang="en-US" sz="1351" dirty="0">
                <a:latin typeface="Consolas" panose="020B0609020204030204" pitchFamily="49" charset="0"/>
              </a:rPr>
              <a:t> </a:t>
            </a:r>
            <a:r>
              <a:rPr lang="en-US" sz="1351" dirty="0" err="1">
                <a:latin typeface="Consolas" panose="020B0609020204030204" pitchFamily="49" charset="0"/>
              </a:rPr>
              <a:t>targetLength</a:t>
            </a:r>
            <a:r>
              <a:rPr lang="en-US" sz="1351" dirty="0">
                <a:latin typeface="Consolas" panose="020B0609020204030204" pitchFamily="49" charset="0"/>
              </a:rPr>
              <a:t> s)) = length (take n (</a:t>
            </a:r>
            <a:r>
              <a:rPr lang="en-US" sz="1351" dirty="0" err="1">
                <a:latin typeface="Consolas" panose="020B0609020204030204" pitchFamily="49" charset="0"/>
              </a:rPr>
              <a:t>leftPad</a:t>
            </a:r>
            <a:r>
              <a:rPr lang="en-US" sz="1351" dirty="0">
                <a:latin typeface="Consolas" panose="020B0609020204030204" pitchFamily="49" charset="0"/>
              </a:rPr>
              <a:t> </a:t>
            </a:r>
            <a:r>
              <a:rPr lang="en-US" sz="1351" dirty="0" err="1">
                <a:latin typeface="Consolas" panose="020B0609020204030204" pitchFamily="49" charset="0"/>
              </a:rPr>
              <a:t>padChar</a:t>
            </a:r>
            <a:r>
              <a:rPr lang="en-US" sz="1351" dirty="0">
                <a:latin typeface="Consolas" panose="020B0609020204030204" pitchFamily="49" charset="0"/>
              </a:rPr>
              <a:t> </a:t>
            </a:r>
            <a:r>
              <a:rPr lang="en-US" sz="1351" dirty="0" err="1">
                <a:latin typeface="Consolas" panose="020B0609020204030204" pitchFamily="49" charset="0"/>
              </a:rPr>
              <a:t>targetLength</a:t>
            </a:r>
            <a:r>
              <a:rPr lang="en-US" sz="1351" dirty="0">
                <a:latin typeface="Consolas" panose="020B0609020204030204" pitchFamily="49" charset="0"/>
              </a:rPr>
              <a:t> s))"</a:t>
            </a:r>
          </a:p>
          <a:p>
            <a:r>
              <a:rPr lang="en-US" sz="1351" dirty="0">
                <a:latin typeface="Consolas" panose="020B0609020204030204" pitchFamily="49" charset="0"/>
              </a:rPr>
              <a:t>    proof (cases s)</a:t>
            </a:r>
          </a:p>
          <a:p>
            <a:r>
              <a:rPr lang="en-US" sz="1351" dirty="0">
                <a:latin typeface="Consolas" panose="020B0609020204030204" pitchFamily="49" charset="0"/>
              </a:rPr>
              <a:t>      case Cons</a:t>
            </a:r>
          </a:p>
          <a:p>
            <a:endParaRPr lang="en-US" sz="1351" dirty="0">
              <a:latin typeface="Consolas" panose="020B0609020204030204" pitchFamily="49" charset="0"/>
            </a:endParaRPr>
          </a:p>
          <a:p>
            <a:r>
              <a:rPr lang="en-US" sz="1351" dirty="0">
                <a:latin typeface="Consolas" panose="020B0609020204030204" pitchFamily="49" charset="0"/>
              </a:rPr>
              <a:t>      from n have "length s = length (drop n (</a:t>
            </a:r>
            <a:r>
              <a:rPr lang="en-US" sz="1351" dirty="0" err="1">
                <a:latin typeface="Consolas" panose="020B0609020204030204" pitchFamily="49" charset="0"/>
              </a:rPr>
              <a:t>leftPad</a:t>
            </a:r>
            <a:r>
              <a:rPr lang="en-US" sz="1351" dirty="0">
                <a:latin typeface="Consolas" panose="020B0609020204030204" pitchFamily="49" charset="0"/>
              </a:rPr>
              <a:t> </a:t>
            </a:r>
            <a:r>
              <a:rPr lang="en-US" sz="1351" dirty="0" err="1">
                <a:latin typeface="Consolas" panose="020B0609020204030204" pitchFamily="49" charset="0"/>
              </a:rPr>
              <a:t>padChar</a:t>
            </a:r>
            <a:r>
              <a:rPr lang="en-US" sz="1351" dirty="0">
                <a:latin typeface="Consolas" panose="020B0609020204030204" pitchFamily="49" charset="0"/>
              </a:rPr>
              <a:t> </a:t>
            </a:r>
            <a:r>
              <a:rPr lang="en-US" sz="1351" dirty="0" err="1">
                <a:latin typeface="Consolas" panose="020B0609020204030204" pitchFamily="49" charset="0"/>
              </a:rPr>
              <a:t>targetLength</a:t>
            </a:r>
            <a:r>
              <a:rPr lang="en-US" sz="1351" dirty="0">
                <a:latin typeface="Consolas" panose="020B0609020204030204" pitchFamily="49" charset="0"/>
              </a:rPr>
              <a:t> s))" by simp</a:t>
            </a:r>
          </a:p>
          <a:p>
            <a:r>
              <a:rPr lang="en-US" sz="1351" dirty="0">
                <a:latin typeface="Consolas" panose="020B0609020204030204" pitchFamily="49" charset="0"/>
              </a:rPr>
              <a:t>      also have "... = length (</a:t>
            </a:r>
            <a:r>
              <a:rPr lang="en-US" sz="1351" dirty="0" err="1">
                <a:latin typeface="Consolas" panose="020B0609020204030204" pitchFamily="49" charset="0"/>
              </a:rPr>
              <a:t>leftPad</a:t>
            </a:r>
            <a:r>
              <a:rPr lang="en-US" sz="1351" dirty="0">
                <a:latin typeface="Consolas" panose="020B0609020204030204" pitchFamily="49" charset="0"/>
              </a:rPr>
              <a:t> </a:t>
            </a:r>
            <a:r>
              <a:rPr lang="en-US" sz="1351" dirty="0" err="1">
                <a:latin typeface="Consolas" panose="020B0609020204030204" pitchFamily="49" charset="0"/>
              </a:rPr>
              <a:t>padChar</a:t>
            </a:r>
            <a:r>
              <a:rPr lang="en-US" sz="1351" dirty="0">
                <a:latin typeface="Consolas" panose="020B0609020204030204" pitchFamily="49" charset="0"/>
              </a:rPr>
              <a:t> </a:t>
            </a:r>
            <a:r>
              <a:rPr lang="en-US" sz="1351" dirty="0" err="1">
                <a:latin typeface="Consolas" panose="020B0609020204030204" pitchFamily="49" charset="0"/>
              </a:rPr>
              <a:t>targetLength</a:t>
            </a:r>
            <a:r>
              <a:rPr lang="en-US" sz="1351" dirty="0">
                <a:latin typeface="Consolas" panose="020B0609020204030204" pitchFamily="49" charset="0"/>
              </a:rPr>
              <a:t> s) - n" by simp</a:t>
            </a:r>
          </a:p>
          <a:p>
            <a:r>
              <a:rPr lang="en-US" sz="1351" dirty="0">
                <a:latin typeface="Consolas" panose="020B0609020204030204" pitchFamily="49" charset="0"/>
              </a:rPr>
              <a:t>      also from </a:t>
            </a:r>
            <a:r>
              <a:rPr lang="en-US" sz="1351" dirty="0" err="1">
                <a:latin typeface="Consolas" panose="020B0609020204030204" pitchFamily="49" charset="0"/>
              </a:rPr>
              <a:t>length_leftPad</a:t>
            </a:r>
            <a:r>
              <a:rPr lang="en-US" sz="1351" dirty="0">
                <a:latin typeface="Consolas" panose="020B0609020204030204" pitchFamily="49" charset="0"/>
              </a:rPr>
              <a:t> [of </a:t>
            </a:r>
            <a:r>
              <a:rPr lang="en-US" sz="1351" dirty="0" err="1">
                <a:latin typeface="Consolas" panose="020B0609020204030204" pitchFamily="49" charset="0"/>
              </a:rPr>
              <a:t>padChar</a:t>
            </a:r>
            <a:r>
              <a:rPr lang="en-US" sz="1351" dirty="0">
                <a:latin typeface="Consolas" panose="020B0609020204030204" pitchFamily="49" charset="0"/>
              </a:rPr>
              <a:t>] have "... = max </a:t>
            </a:r>
            <a:r>
              <a:rPr lang="en-US" sz="1351" dirty="0" err="1">
                <a:latin typeface="Consolas" panose="020B0609020204030204" pitchFamily="49" charset="0"/>
              </a:rPr>
              <a:t>targetLength</a:t>
            </a:r>
            <a:r>
              <a:rPr lang="en-US" sz="1351" dirty="0">
                <a:latin typeface="Consolas" panose="020B0609020204030204" pitchFamily="49" charset="0"/>
              </a:rPr>
              <a:t> (length s) - n" by simp</a:t>
            </a:r>
          </a:p>
          <a:p>
            <a:r>
              <a:rPr lang="en-US" sz="1351" dirty="0">
                <a:latin typeface="Consolas" panose="020B0609020204030204" pitchFamily="49" charset="0"/>
              </a:rPr>
              <a:t>      finally have </a:t>
            </a:r>
            <a:r>
              <a:rPr lang="en-US" sz="1351" dirty="0" err="1">
                <a:latin typeface="Consolas" panose="020B0609020204030204" pitchFamily="49" charset="0"/>
              </a:rPr>
              <a:t>n_eq</a:t>
            </a:r>
            <a:r>
              <a:rPr lang="en-US" sz="1351" dirty="0">
                <a:latin typeface="Consolas" panose="020B0609020204030204" pitchFamily="49" charset="0"/>
              </a:rPr>
              <a:t>: "n = max </a:t>
            </a:r>
            <a:r>
              <a:rPr lang="en-US" sz="1351" dirty="0" err="1">
                <a:latin typeface="Consolas" panose="020B0609020204030204" pitchFamily="49" charset="0"/>
              </a:rPr>
              <a:t>targetLength</a:t>
            </a:r>
            <a:r>
              <a:rPr lang="en-US" sz="1351" dirty="0">
                <a:latin typeface="Consolas" panose="020B0609020204030204" pitchFamily="49" charset="0"/>
              </a:rPr>
              <a:t> (length s) - length s" using Cons by auto</a:t>
            </a:r>
          </a:p>
          <a:p>
            <a:endParaRPr lang="en-US" sz="1351" dirty="0">
              <a:latin typeface="Consolas" panose="020B0609020204030204" pitchFamily="49" charset="0"/>
            </a:endParaRPr>
          </a:p>
          <a:p>
            <a:r>
              <a:rPr lang="en-US" sz="1351" dirty="0">
                <a:latin typeface="Consolas" panose="020B0609020204030204" pitchFamily="49" charset="0"/>
              </a:rPr>
              <a:t>      from n' have "length s = length (drop n' (</a:t>
            </a:r>
            <a:r>
              <a:rPr lang="en-US" sz="1351" dirty="0" err="1">
                <a:latin typeface="Consolas" panose="020B0609020204030204" pitchFamily="49" charset="0"/>
              </a:rPr>
              <a:t>leftPad</a:t>
            </a:r>
            <a:r>
              <a:rPr lang="en-US" sz="1351" dirty="0">
                <a:latin typeface="Consolas" panose="020B0609020204030204" pitchFamily="49" charset="0"/>
              </a:rPr>
              <a:t>' </a:t>
            </a:r>
            <a:r>
              <a:rPr lang="en-US" sz="1351" dirty="0" err="1">
                <a:latin typeface="Consolas" panose="020B0609020204030204" pitchFamily="49" charset="0"/>
              </a:rPr>
              <a:t>padChar</a:t>
            </a:r>
            <a:r>
              <a:rPr lang="en-US" sz="1351" dirty="0">
                <a:latin typeface="Consolas" panose="020B0609020204030204" pitchFamily="49" charset="0"/>
              </a:rPr>
              <a:t> </a:t>
            </a:r>
            <a:r>
              <a:rPr lang="en-US" sz="1351" dirty="0" err="1">
                <a:latin typeface="Consolas" panose="020B0609020204030204" pitchFamily="49" charset="0"/>
              </a:rPr>
              <a:t>targetLength</a:t>
            </a:r>
            <a:r>
              <a:rPr lang="en-US" sz="1351" dirty="0">
                <a:latin typeface="Consolas" panose="020B0609020204030204" pitchFamily="49" charset="0"/>
              </a:rPr>
              <a:t> s))" by simp</a:t>
            </a:r>
          </a:p>
          <a:p>
            <a:r>
              <a:rPr lang="en-US" sz="1351" dirty="0">
                <a:latin typeface="Consolas" panose="020B0609020204030204" pitchFamily="49" charset="0"/>
              </a:rPr>
              <a:t>      also have "... = length (</a:t>
            </a:r>
            <a:r>
              <a:rPr lang="en-US" sz="1351" dirty="0" err="1">
                <a:latin typeface="Consolas" panose="020B0609020204030204" pitchFamily="49" charset="0"/>
              </a:rPr>
              <a:t>leftPad</a:t>
            </a:r>
            <a:r>
              <a:rPr lang="en-US" sz="1351" dirty="0">
                <a:latin typeface="Consolas" panose="020B0609020204030204" pitchFamily="49" charset="0"/>
              </a:rPr>
              <a:t>' </a:t>
            </a:r>
            <a:r>
              <a:rPr lang="en-US" sz="1351" dirty="0" err="1">
                <a:latin typeface="Consolas" panose="020B0609020204030204" pitchFamily="49" charset="0"/>
              </a:rPr>
              <a:t>padChar</a:t>
            </a:r>
            <a:r>
              <a:rPr lang="en-US" sz="1351" dirty="0">
                <a:latin typeface="Consolas" panose="020B0609020204030204" pitchFamily="49" charset="0"/>
              </a:rPr>
              <a:t> </a:t>
            </a:r>
            <a:r>
              <a:rPr lang="en-US" sz="1351" dirty="0" err="1">
                <a:latin typeface="Consolas" panose="020B0609020204030204" pitchFamily="49" charset="0"/>
              </a:rPr>
              <a:t>targetLength</a:t>
            </a:r>
            <a:r>
              <a:rPr lang="en-US" sz="1351" dirty="0">
                <a:latin typeface="Consolas" panose="020B0609020204030204" pitchFamily="49" charset="0"/>
              </a:rPr>
              <a:t> s) - n'" by simp</a:t>
            </a:r>
          </a:p>
          <a:p>
            <a:r>
              <a:rPr lang="en-US" sz="1351" dirty="0">
                <a:latin typeface="Consolas" panose="020B0609020204030204" pitchFamily="49" charset="0"/>
              </a:rPr>
              <a:t>      also from </a:t>
            </a:r>
            <a:r>
              <a:rPr lang="en-US" sz="1351" dirty="0" err="1">
                <a:latin typeface="Consolas" panose="020B0609020204030204" pitchFamily="49" charset="0"/>
              </a:rPr>
              <a:t>length_leftPad</a:t>
            </a:r>
            <a:r>
              <a:rPr lang="en-US" sz="1351" dirty="0">
                <a:latin typeface="Consolas" panose="020B0609020204030204" pitchFamily="49" charset="0"/>
              </a:rPr>
              <a:t>' have "... = max </a:t>
            </a:r>
            <a:r>
              <a:rPr lang="en-US" sz="1351" dirty="0" err="1">
                <a:latin typeface="Consolas" panose="020B0609020204030204" pitchFamily="49" charset="0"/>
              </a:rPr>
              <a:t>targetLength</a:t>
            </a:r>
            <a:r>
              <a:rPr lang="en-US" sz="1351" dirty="0">
                <a:latin typeface="Consolas" panose="020B0609020204030204" pitchFamily="49" charset="0"/>
              </a:rPr>
              <a:t> (length s) - n'" by simp</a:t>
            </a:r>
          </a:p>
          <a:p>
            <a:r>
              <a:rPr lang="en-US" sz="1351" dirty="0">
                <a:latin typeface="Consolas" panose="020B0609020204030204" pitchFamily="49" charset="0"/>
              </a:rPr>
              <a:t>      finally have </a:t>
            </a:r>
            <a:r>
              <a:rPr lang="en-US" sz="1351" dirty="0" err="1">
                <a:latin typeface="Consolas" panose="020B0609020204030204" pitchFamily="49" charset="0"/>
              </a:rPr>
              <a:t>n'_eq</a:t>
            </a:r>
            <a:r>
              <a:rPr lang="en-US" sz="1351" dirty="0">
                <a:latin typeface="Consolas" panose="020B0609020204030204" pitchFamily="49" charset="0"/>
              </a:rPr>
              <a:t>: "n' = max </a:t>
            </a:r>
            <a:r>
              <a:rPr lang="en-US" sz="1351" dirty="0" err="1">
                <a:latin typeface="Consolas" panose="020B0609020204030204" pitchFamily="49" charset="0"/>
              </a:rPr>
              <a:t>targetLength</a:t>
            </a:r>
            <a:r>
              <a:rPr lang="en-US" sz="1351" dirty="0">
                <a:latin typeface="Consolas" panose="020B0609020204030204" pitchFamily="49" charset="0"/>
              </a:rPr>
              <a:t> (length s) - length s" using Cons by auto</a:t>
            </a:r>
          </a:p>
          <a:p>
            <a:endParaRPr lang="en-US" sz="1351" dirty="0">
              <a:latin typeface="Consolas" panose="020B0609020204030204" pitchFamily="49" charset="0"/>
            </a:endParaRPr>
          </a:p>
          <a:p>
            <a:r>
              <a:rPr lang="en-US" sz="1351" dirty="0">
                <a:latin typeface="Consolas" panose="020B0609020204030204" pitchFamily="49" charset="0"/>
              </a:rPr>
              <a:t>      show ?thesis by (simp add: </a:t>
            </a:r>
            <a:r>
              <a:rPr lang="en-US" sz="1351" dirty="0" err="1">
                <a:latin typeface="Consolas" panose="020B0609020204030204" pitchFamily="49" charset="0"/>
              </a:rPr>
              <a:t>length_leftPad</a:t>
            </a:r>
            <a:r>
              <a:rPr lang="en-US" sz="1351" dirty="0">
                <a:latin typeface="Consolas" panose="020B0609020204030204" pitchFamily="49" charset="0"/>
              </a:rPr>
              <a:t> </a:t>
            </a:r>
            <a:r>
              <a:rPr lang="en-US" sz="1351" dirty="0" err="1">
                <a:latin typeface="Consolas" panose="020B0609020204030204" pitchFamily="49" charset="0"/>
              </a:rPr>
              <a:t>length_leftPad</a:t>
            </a:r>
            <a:r>
              <a:rPr lang="en-US" sz="1351" dirty="0">
                <a:latin typeface="Consolas" panose="020B0609020204030204" pitchFamily="49" charset="0"/>
              </a:rPr>
              <a:t>' </a:t>
            </a:r>
            <a:r>
              <a:rPr lang="en-US" sz="1351" dirty="0" err="1">
                <a:latin typeface="Consolas" panose="020B0609020204030204" pitchFamily="49" charset="0"/>
              </a:rPr>
              <a:t>n_eq</a:t>
            </a:r>
            <a:r>
              <a:rPr lang="en-US" sz="1351" dirty="0">
                <a:latin typeface="Consolas" panose="020B0609020204030204" pitchFamily="49" charset="0"/>
              </a:rPr>
              <a:t> </a:t>
            </a:r>
            <a:r>
              <a:rPr lang="en-US" sz="1351" dirty="0" err="1">
                <a:latin typeface="Consolas" panose="020B0609020204030204" pitchFamily="49" charset="0"/>
              </a:rPr>
              <a:t>n'_eq</a:t>
            </a:r>
            <a:r>
              <a:rPr lang="en-US" sz="1351" dirty="0">
                <a:latin typeface="Consolas" panose="020B0609020204030204" pitchFamily="49" charset="0"/>
              </a:rPr>
              <a:t>)</a:t>
            </a:r>
          </a:p>
          <a:p>
            <a:r>
              <a:rPr lang="en-US" sz="1351" dirty="0">
                <a:latin typeface="Consolas" panose="020B0609020204030204" pitchFamily="49" charset="0"/>
              </a:rPr>
              <a:t>    next</a:t>
            </a:r>
          </a:p>
          <a:p>
            <a:r>
              <a:rPr lang="en-US" sz="1351" dirty="0">
                <a:latin typeface="Consolas" panose="020B0609020204030204" pitchFamily="49" charset="0"/>
              </a:rPr>
              <a:t>      case Nil                        </a:t>
            </a:r>
          </a:p>
          <a:p>
            <a:r>
              <a:rPr lang="en-US" sz="1351" dirty="0">
                <a:latin typeface="Consolas" panose="020B0609020204030204" pitchFamily="49" charset="0"/>
              </a:rPr>
              <a:t>      with n </a:t>
            </a:r>
            <a:r>
              <a:rPr lang="en-US" sz="1351" dirty="0" err="1">
                <a:latin typeface="Consolas" panose="020B0609020204030204" pitchFamily="49" charset="0"/>
              </a:rPr>
              <a:t>n</a:t>
            </a:r>
            <a:r>
              <a:rPr lang="en-US" sz="1351" dirty="0">
                <a:latin typeface="Consolas" panose="020B0609020204030204" pitchFamily="49" charset="0"/>
              </a:rPr>
              <a:t>' </a:t>
            </a:r>
            <a:r>
              <a:rPr lang="en-US" sz="1351" dirty="0" err="1">
                <a:latin typeface="Consolas" panose="020B0609020204030204" pitchFamily="49" charset="0"/>
              </a:rPr>
              <a:t>length_leftPad</a:t>
            </a:r>
            <a:r>
              <a:rPr lang="en-US" sz="1351" dirty="0">
                <a:latin typeface="Consolas" panose="020B0609020204030204" pitchFamily="49" charset="0"/>
              </a:rPr>
              <a:t> [of </a:t>
            </a:r>
            <a:r>
              <a:rPr lang="en-US" sz="1351" dirty="0" err="1">
                <a:latin typeface="Consolas" panose="020B0609020204030204" pitchFamily="49" charset="0"/>
              </a:rPr>
              <a:t>padChar</a:t>
            </a:r>
            <a:r>
              <a:rPr lang="en-US" sz="1351" dirty="0">
                <a:latin typeface="Consolas" panose="020B0609020204030204" pitchFamily="49" charset="0"/>
              </a:rPr>
              <a:t>] </a:t>
            </a:r>
            <a:r>
              <a:rPr lang="en-US" sz="1351" dirty="0" err="1">
                <a:latin typeface="Consolas" panose="020B0609020204030204" pitchFamily="49" charset="0"/>
              </a:rPr>
              <a:t>length_leftPad</a:t>
            </a:r>
            <a:r>
              <a:rPr lang="en-US" sz="1351" dirty="0">
                <a:latin typeface="Consolas" panose="020B0609020204030204" pitchFamily="49" charset="0"/>
              </a:rPr>
              <a:t>'</a:t>
            </a:r>
          </a:p>
          <a:p>
            <a:r>
              <a:rPr lang="en-US" sz="1351" dirty="0">
                <a:latin typeface="Consolas" panose="020B0609020204030204" pitchFamily="49" charset="0"/>
              </a:rPr>
              <a:t>      show ?thesis by auto</a:t>
            </a:r>
          </a:p>
          <a:p>
            <a:r>
              <a:rPr lang="en-US" sz="1351" dirty="0">
                <a:latin typeface="Consolas" panose="020B0609020204030204" pitchFamily="49" charset="0"/>
              </a:rPr>
              <a:t>    </a:t>
            </a:r>
            <a:r>
              <a:rPr lang="en-US" sz="1351" dirty="0" err="1">
                <a:latin typeface="Consolas" panose="020B0609020204030204" pitchFamily="49" charset="0"/>
              </a:rPr>
              <a:t>qed</a:t>
            </a:r>
            <a:endParaRPr lang="en-US" sz="1351" dirty="0">
              <a:latin typeface="Consolas" panose="020B0609020204030204" pitchFamily="49" charset="0"/>
            </a:endParaRPr>
          </a:p>
          <a:p>
            <a:r>
              <a:rPr lang="en-US" sz="1351" dirty="0">
                <a:latin typeface="Consolas" panose="020B0609020204030204" pitchFamily="49" charset="0"/>
              </a:rPr>
              <a:t>    thus "take n' (</a:t>
            </a:r>
            <a:r>
              <a:rPr lang="en-US" sz="1351" dirty="0" err="1">
                <a:latin typeface="Consolas" panose="020B0609020204030204" pitchFamily="49" charset="0"/>
              </a:rPr>
              <a:t>leftPad</a:t>
            </a:r>
            <a:r>
              <a:rPr lang="en-US" sz="1351" dirty="0">
                <a:latin typeface="Consolas" panose="020B0609020204030204" pitchFamily="49" charset="0"/>
              </a:rPr>
              <a:t>' </a:t>
            </a:r>
            <a:r>
              <a:rPr lang="en-US" sz="1351" dirty="0" err="1">
                <a:latin typeface="Consolas" panose="020B0609020204030204" pitchFamily="49" charset="0"/>
              </a:rPr>
              <a:t>padChar</a:t>
            </a:r>
            <a:r>
              <a:rPr lang="en-US" sz="1351" dirty="0">
                <a:latin typeface="Consolas" panose="020B0609020204030204" pitchFamily="49" charset="0"/>
              </a:rPr>
              <a:t> </a:t>
            </a:r>
            <a:r>
              <a:rPr lang="en-US" sz="1351" dirty="0" err="1">
                <a:latin typeface="Consolas" panose="020B0609020204030204" pitchFamily="49" charset="0"/>
              </a:rPr>
              <a:t>targetLength</a:t>
            </a:r>
            <a:r>
              <a:rPr lang="en-US" sz="1351" dirty="0">
                <a:latin typeface="Consolas" panose="020B0609020204030204" pitchFamily="49" charset="0"/>
              </a:rPr>
              <a:t> s) = take n (</a:t>
            </a:r>
            <a:r>
              <a:rPr lang="en-US" sz="1351" dirty="0" err="1">
                <a:latin typeface="Consolas" panose="020B0609020204030204" pitchFamily="49" charset="0"/>
              </a:rPr>
              <a:t>leftPad</a:t>
            </a:r>
            <a:r>
              <a:rPr lang="en-US" sz="1351" dirty="0">
                <a:latin typeface="Consolas" panose="020B0609020204030204" pitchFamily="49" charset="0"/>
              </a:rPr>
              <a:t> </a:t>
            </a:r>
            <a:r>
              <a:rPr lang="en-US" sz="1351" dirty="0" err="1">
                <a:latin typeface="Consolas" panose="020B0609020204030204" pitchFamily="49" charset="0"/>
              </a:rPr>
              <a:t>padChar</a:t>
            </a:r>
            <a:r>
              <a:rPr lang="en-US" sz="1351" dirty="0">
                <a:latin typeface="Consolas" panose="020B0609020204030204" pitchFamily="49" charset="0"/>
              </a:rPr>
              <a:t> </a:t>
            </a:r>
            <a:r>
              <a:rPr lang="en-US" sz="1351" dirty="0" err="1">
                <a:latin typeface="Consolas" panose="020B0609020204030204" pitchFamily="49" charset="0"/>
              </a:rPr>
              <a:t>targetLength</a:t>
            </a:r>
            <a:r>
              <a:rPr lang="en-US" sz="1351" dirty="0">
                <a:latin typeface="Consolas" panose="020B0609020204030204" pitchFamily="49" charset="0"/>
              </a:rPr>
              <a:t> s)"</a:t>
            </a:r>
          </a:p>
          <a:p>
            <a:r>
              <a:rPr lang="en-US" sz="1351" dirty="0">
                <a:latin typeface="Consolas" panose="020B0609020204030204" pitchFamily="49" charset="0"/>
              </a:rPr>
              <a:t>      by (intro </a:t>
            </a:r>
            <a:r>
              <a:rPr lang="en-US" sz="1351" dirty="0" err="1">
                <a:latin typeface="Consolas" panose="020B0609020204030204" pitchFamily="49" charset="0"/>
              </a:rPr>
              <a:t>padding_eq</a:t>
            </a:r>
            <a:r>
              <a:rPr lang="en-US" sz="1351" dirty="0">
                <a:latin typeface="Consolas" panose="020B0609020204030204" pitchFamily="49" charset="0"/>
              </a:rPr>
              <a:t> n n')</a:t>
            </a:r>
          </a:p>
          <a:p>
            <a:r>
              <a:rPr lang="en-US" sz="1351" dirty="0">
                <a:latin typeface="Consolas" panose="020B0609020204030204" pitchFamily="49" charset="0"/>
              </a:rPr>
              <a:t>  </a:t>
            </a:r>
            <a:r>
              <a:rPr lang="en-US" sz="1351" dirty="0" err="1">
                <a:latin typeface="Consolas" panose="020B0609020204030204" pitchFamily="49" charset="0"/>
              </a:rPr>
              <a:t>qed</a:t>
            </a:r>
            <a:endParaRPr lang="en-US" sz="1351" dirty="0">
              <a:latin typeface="Consolas" panose="020B0609020204030204" pitchFamily="49" charset="0"/>
            </a:endParaRPr>
          </a:p>
          <a:p>
            <a:r>
              <a:rPr lang="en-US" sz="1351" dirty="0">
                <a:latin typeface="Consolas" panose="020B0609020204030204" pitchFamily="49" charset="0"/>
              </a:rPr>
              <a:t>  also have "... = </a:t>
            </a:r>
            <a:r>
              <a:rPr lang="en-US" sz="1351" dirty="0" err="1">
                <a:latin typeface="Consolas" panose="020B0609020204030204" pitchFamily="49" charset="0"/>
              </a:rPr>
              <a:t>leftPad</a:t>
            </a:r>
            <a:r>
              <a:rPr lang="en-US" sz="1351" dirty="0">
                <a:latin typeface="Consolas" panose="020B0609020204030204" pitchFamily="49" charset="0"/>
              </a:rPr>
              <a:t> </a:t>
            </a:r>
            <a:r>
              <a:rPr lang="en-US" sz="1351" dirty="0" err="1">
                <a:latin typeface="Consolas" panose="020B0609020204030204" pitchFamily="49" charset="0"/>
              </a:rPr>
              <a:t>padChar</a:t>
            </a:r>
            <a:r>
              <a:rPr lang="en-US" sz="1351" dirty="0">
                <a:latin typeface="Consolas" panose="020B0609020204030204" pitchFamily="49" charset="0"/>
              </a:rPr>
              <a:t> </a:t>
            </a:r>
            <a:r>
              <a:rPr lang="en-US" sz="1351" dirty="0" err="1">
                <a:latin typeface="Consolas" panose="020B0609020204030204" pitchFamily="49" charset="0"/>
              </a:rPr>
              <a:t>targetLength</a:t>
            </a:r>
            <a:r>
              <a:rPr lang="en-US" sz="1351" dirty="0">
                <a:latin typeface="Consolas" panose="020B0609020204030204" pitchFamily="49" charset="0"/>
              </a:rPr>
              <a:t> s" by simp</a:t>
            </a:r>
          </a:p>
          <a:p>
            <a:endParaRPr lang="en-US" sz="1351" dirty="0">
              <a:latin typeface="Consolas" panose="020B0609020204030204" pitchFamily="49" charset="0"/>
            </a:endParaRPr>
          </a:p>
          <a:p>
            <a:r>
              <a:rPr lang="en-US" sz="1351" dirty="0">
                <a:latin typeface="Consolas" panose="020B0609020204030204" pitchFamily="49" charset="0"/>
              </a:rPr>
              <a:t>  finally show "</a:t>
            </a:r>
            <a:r>
              <a:rPr lang="en-US" sz="1351" dirty="0" err="1">
                <a:latin typeface="Consolas" panose="020B0609020204030204" pitchFamily="49" charset="0"/>
              </a:rPr>
              <a:t>leftPad</a:t>
            </a:r>
            <a:r>
              <a:rPr lang="en-US" sz="1351" dirty="0">
                <a:latin typeface="Consolas" panose="020B0609020204030204" pitchFamily="49" charset="0"/>
              </a:rPr>
              <a:t>' </a:t>
            </a:r>
            <a:r>
              <a:rPr lang="en-US" sz="1351" dirty="0" err="1">
                <a:latin typeface="Consolas" panose="020B0609020204030204" pitchFamily="49" charset="0"/>
              </a:rPr>
              <a:t>padChar</a:t>
            </a:r>
            <a:r>
              <a:rPr lang="en-US" sz="1351" dirty="0">
                <a:latin typeface="Consolas" panose="020B0609020204030204" pitchFamily="49" charset="0"/>
              </a:rPr>
              <a:t> </a:t>
            </a:r>
            <a:r>
              <a:rPr lang="en-US" sz="1351" dirty="0" err="1">
                <a:latin typeface="Consolas" panose="020B0609020204030204" pitchFamily="49" charset="0"/>
              </a:rPr>
              <a:t>targetLength</a:t>
            </a:r>
            <a:r>
              <a:rPr lang="en-US" sz="1351" dirty="0">
                <a:latin typeface="Consolas" panose="020B0609020204030204" pitchFamily="49" charset="0"/>
              </a:rPr>
              <a:t> s = </a:t>
            </a:r>
            <a:r>
              <a:rPr lang="en-US" sz="1351" dirty="0" err="1">
                <a:latin typeface="Consolas" panose="020B0609020204030204" pitchFamily="49" charset="0"/>
              </a:rPr>
              <a:t>leftPad</a:t>
            </a:r>
            <a:r>
              <a:rPr lang="en-US" sz="1351" dirty="0">
                <a:latin typeface="Consolas" panose="020B0609020204030204" pitchFamily="49" charset="0"/>
              </a:rPr>
              <a:t> </a:t>
            </a:r>
            <a:r>
              <a:rPr lang="en-US" sz="1351" dirty="0" err="1">
                <a:latin typeface="Consolas" panose="020B0609020204030204" pitchFamily="49" charset="0"/>
              </a:rPr>
              <a:t>padChar</a:t>
            </a:r>
            <a:r>
              <a:rPr lang="en-US" sz="1351" dirty="0">
                <a:latin typeface="Consolas" panose="020B0609020204030204" pitchFamily="49" charset="0"/>
              </a:rPr>
              <a:t> </a:t>
            </a:r>
            <a:r>
              <a:rPr lang="en-US" sz="1351" dirty="0" err="1">
                <a:latin typeface="Consolas" panose="020B0609020204030204" pitchFamily="49" charset="0"/>
              </a:rPr>
              <a:t>targetLength</a:t>
            </a:r>
            <a:r>
              <a:rPr lang="en-US" sz="1351" dirty="0">
                <a:latin typeface="Consolas" panose="020B0609020204030204" pitchFamily="49" charset="0"/>
              </a:rPr>
              <a:t> s" .</a:t>
            </a:r>
          </a:p>
          <a:p>
            <a:r>
              <a:rPr lang="en-US" sz="1351" dirty="0" err="1">
                <a:latin typeface="Consolas" panose="020B0609020204030204" pitchFamily="49" charset="0"/>
              </a:rPr>
              <a:t>qed</a:t>
            </a:r>
            <a:endParaRPr lang="en-US" sz="1351" dirty="0">
              <a:latin typeface="Consolas" panose="020B0609020204030204" pitchFamily="49" charset="0"/>
            </a:endParaRPr>
          </a:p>
          <a:p>
            <a:endParaRPr lang="en-US" sz="1351" dirty="0">
              <a:latin typeface="Consolas" panose="020B0609020204030204" pitchFamily="49" charset="0"/>
            </a:endParaRPr>
          </a:p>
          <a:p>
            <a:r>
              <a:rPr lang="en-US" sz="1351" dirty="0">
                <a:latin typeface="Consolas" panose="020B0609020204030204" pitchFamily="49" charset="0"/>
              </a:rPr>
              <a:t>end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99B3631-438E-E1DE-0057-E28A14E9FCB4}"/>
              </a:ext>
            </a:extLst>
          </p:cNvPr>
          <p:cNvSpPr txBox="1"/>
          <p:nvPr/>
        </p:nvSpPr>
        <p:spPr>
          <a:xfrm>
            <a:off x="807722" y="2669117"/>
            <a:ext cx="3351106" cy="13395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1" dirty="0">
                <a:latin typeface="Consolas" panose="020B0609020204030204" pitchFamily="49" charset="0"/>
              </a:rPr>
              <a:t>fun </a:t>
            </a:r>
            <a:r>
              <a:rPr lang="en-US" sz="1351" dirty="0" err="1">
                <a:latin typeface="Consolas" panose="020B0609020204030204" pitchFamily="49" charset="0"/>
              </a:rPr>
              <a:t>leftpad</a:t>
            </a:r>
            <a:r>
              <a:rPr lang="en-US" sz="1351" dirty="0">
                <a:latin typeface="Consolas" panose="020B0609020204030204" pitchFamily="49" charset="0"/>
              </a:rPr>
              <a:t>(str, size=0, c=' ') {</a:t>
            </a:r>
          </a:p>
          <a:p>
            <a:r>
              <a:rPr lang="en-US" sz="1351" dirty="0">
                <a:latin typeface="Consolas" panose="020B0609020204030204" pitchFamily="49" charset="0"/>
              </a:rPr>
              <a:t>  while(</a:t>
            </a:r>
            <a:r>
              <a:rPr lang="en-US" sz="1351" dirty="0" err="1">
                <a:latin typeface="Consolas" panose="020B0609020204030204" pitchFamily="49" charset="0"/>
              </a:rPr>
              <a:t>str.len</a:t>
            </a:r>
            <a:r>
              <a:rPr lang="en-US" sz="1351" dirty="0">
                <a:latin typeface="Consolas" panose="020B0609020204030204" pitchFamily="49" charset="0"/>
              </a:rPr>
              <a:t>() &lt; size) {</a:t>
            </a:r>
          </a:p>
          <a:p>
            <a:r>
              <a:rPr lang="en-US" sz="1351" dirty="0">
                <a:latin typeface="Consolas" panose="020B0609020204030204" pitchFamily="49" charset="0"/>
              </a:rPr>
              <a:t>    str = c + str;</a:t>
            </a:r>
          </a:p>
          <a:p>
            <a:r>
              <a:rPr lang="en-US" sz="1351" dirty="0">
                <a:latin typeface="Consolas" panose="020B0609020204030204" pitchFamily="49" charset="0"/>
              </a:rPr>
              <a:t>  }</a:t>
            </a:r>
          </a:p>
          <a:p>
            <a:r>
              <a:rPr lang="en-US" sz="1351" dirty="0">
                <a:latin typeface="Consolas" panose="020B0609020204030204" pitchFamily="49" charset="0"/>
              </a:rPr>
              <a:t>  return str;</a:t>
            </a:r>
          </a:p>
          <a:p>
            <a:r>
              <a:rPr lang="en-US" sz="1351" dirty="0">
                <a:latin typeface="Consolas" panose="020B0609020204030204" pitchFamily="49" charset="0"/>
              </a:rPr>
              <a:t>}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DFA10A74-C2E8-6C39-FC1C-8428DF636B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732891" y="1974421"/>
            <a:ext cx="1248809" cy="2909157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494C5F26-F94C-C669-E6FF-9E87637102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4732891" y="1974421"/>
            <a:ext cx="1248809" cy="290915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B65C685-5DED-FBA3-570E-0FDC41AE0006}"/>
              </a:ext>
            </a:extLst>
          </p:cNvPr>
          <p:cNvSpPr/>
          <p:nvPr/>
        </p:nvSpPr>
        <p:spPr>
          <a:xfrm>
            <a:off x="3136177" y="273296"/>
            <a:ext cx="444224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Advertisement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BBCE6E-1D1D-A6FF-1756-2F78DF0109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www.hillelwayne.com</a:t>
            </a:r>
          </a:p>
        </p:txBody>
      </p:sp>
    </p:spTree>
    <p:extLst>
      <p:ext uri="{BB962C8B-B14F-4D97-AF65-F5344CB8AC3E}">
        <p14:creationId xmlns:p14="http://schemas.microsoft.com/office/powerpoint/2010/main" val="1426516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B90423-AB37-5EFD-AE3F-C6DBF3CB92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Austrian Tunneling Method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CA2A73-6638-6EB3-F2F0-DBC12FC7874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A95D779-454D-82E4-461A-140005FD1D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www.hillelwayne.com</a:t>
            </a:r>
          </a:p>
        </p:txBody>
      </p:sp>
    </p:spTree>
    <p:extLst>
      <p:ext uri="{BB962C8B-B14F-4D97-AF65-F5344CB8AC3E}">
        <p14:creationId xmlns:p14="http://schemas.microsoft.com/office/powerpoint/2010/main" val="196787634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vehicle, land vehicle, wheel, screenshot&#10;&#10;Description automatically generated">
            <a:extLst>
              <a:ext uri="{FF2B5EF4-FFF2-40B4-BE49-F238E27FC236}">
                <a16:creationId xmlns:a16="http://schemas.microsoft.com/office/drawing/2014/main" id="{F9751B1E-079F-B56C-08D1-30D2453A8E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250" y="928687"/>
            <a:ext cx="6667500" cy="5000625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73B6101-385B-C093-44D1-2F0E79ABA6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www.hillelwayne.com</a:t>
            </a:r>
          </a:p>
        </p:txBody>
      </p:sp>
    </p:spTree>
    <p:extLst>
      <p:ext uri="{BB962C8B-B14F-4D97-AF65-F5344CB8AC3E}">
        <p14:creationId xmlns:p14="http://schemas.microsoft.com/office/powerpoint/2010/main" val="198811517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03C6C7-D3BE-4598-AEBA-79B65F6CA5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 Engineering is more rigorous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D5EE41-4D47-4AC3-973A-9F9ED4ADD3F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093342C-CC72-2C32-A406-EBC918CBDF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www.hillelwayne.com</a:t>
            </a:r>
          </a:p>
        </p:txBody>
      </p:sp>
    </p:spTree>
    <p:extLst>
      <p:ext uri="{BB962C8B-B14F-4D97-AF65-F5344CB8AC3E}">
        <p14:creationId xmlns:p14="http://schemas.microsoft.com/office/powerpoint/2010/main" val="35843127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hem00000060">
            <a:hlinkClick r:id="" action="ppaction://media"/>
            <a:extLst>
              <a:ext uri="{FF2B5EF4-FFF2-40B4-BE49-F238E27FC236}">
                <a16:creationId xmlns:a16="http://schemas.microsoft.com/office/drawing/2014/main" id="{81F88FC6-A9E1-5A1B-D1C4-5B586853E2E3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25" y="0"/>
            <a:ext cx="12172950" cy="6858000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EF017B-3627-C7C2-F9B4-9BBC57152D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www.hillelwayne.com</a:t>
            </a:r>
          </a:p>
        </p:txBody>
      </p:sp>
    </p:spTree>
    <p:extLst>
      <p:ext uri="{BB962C8B-B14F-4D97-AF65-F5344CB8AC3E}">
        <p14:creationId xmlns:p14="http://schemas.microsoft.com/office/powerpoint/2010/main" val="2549578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hem00000143">
            <a:hlinkClick r:id="" action="ppaction://media"/>
            <a:extLst>
              <a:ext uri="{FF2B5EF4-FFF2-40B4-BE49-F238E27FC236}">
                <a16:creationId xmlns:a16="http://schemas.microsoft.com/office/drawing/2014/main" id="{09B1CEBB-D68F-4A1C-EBAA-C4C83FFB0FAD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25" y="0"/>
            <a:ext cx="12172950" cy="6858000"/>
          </a:xfr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444ABD4-B9BE-03B2-5FB8-D0C2176552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www.hillelwayne.com</a:t>
            </a:r>
          </a:p>
        </p:txBody>
      </p:sp>
    </p:spTree>
    <p:extLst>
      <p:ext uri="{BB962C8B-B14F-4D97-AF65-F5344CB8AC3E}">
        <p14:creationId xmlns:p14="http://schemas.microsoft.com/office/powerpoint/2010/main" val="2454025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hem00000211">
            <a:hlinkClick r:id="" action="ppaction://media"/>
            <a:extLst>
              <a:ext uri="{FF2B5EF4-FFF2-40B4-BE49-F238E27FC236}">
                <a16:creationId xmlns:a16="http://schemas.microsoft.com/office/drawing/2014/main" id="{9719D943-26D4-99BC-0EA7-268DE321E3D7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25" y="0"/>
            <a:ext cx="12172950" cy="6858000"/>
          </a:xfr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136C838-A088-D454-5433-CB5BA8E339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www.hillelwayne.com</a:t>
            </a:r>
          </a:p>
        </p:txBody>
      </p:sp>
    </p:spTree>
    <p:extLst>
      <p:ext uri="{BB962C8B-B14F-4D97-AF65-F5344CB8AC3E}">
        <p14:creationId xmlns:p14="http://schemas.microsoft.com/office/powerpoint/2010/main" val="3341763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hem00000393">
            <a:hlinkClick r:id="" action="ppaction://media"/>
            <a:extLst>
              <a:ext uri="{FF2B5EF4-FFF2-40B4-BE49-F238E27FC236}">
                <a16:creationId xmlns:a16="http://schemas.microsoft.com/office/drawing/2014/main" id="{B37F8FC0-463A-A2CD-76DF-EC6FE5B3BD7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525" y="0"/>
            <a:ext cx="12172950" cy="6858000"/>
          </a:xfr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20388BA-5945-88ED-8037-BBEBC9055E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www.hillelwayne.com</a:t>
            </a:r>
          </a:p>
        </p:txBody>
      </p:sp>
    </p:spTree>
    <p:extLst>
      <p:ext uri="{BB962C8B-B14F-4D97-AF65-F5344CB8AC3E}">
        <p14:creationId xmlns:p14="http://schemas.microsoft.com/office/powerpoint/2010/main" val="3549226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94129AF6-D78E-A6E6-1F2A-B65A6228FFA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8394330"/>
              </p:ext>
            </p:extLst>
          </p:nvPr>
        </p:nvGraphicFramePr>
        <p:xfrm>
          <a:off x="1164663" y="538130"/>
          <a:ext cx="9532472" cy="42976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766236">
                  <a:extLst>
                    <a:ext uri="{9D8B030D-6E8A-4147-A177-3AD203B41FA5}">
                      <a16:colId xmlns:a16="http://schemas.microsoft.com/office/drawing/2014/main" val="2660471946"/>
                    </a:ext>
                  </a:extLst>
                </a:gridCol>
                <a:gridCol w="4766236">
                  <a:extLst>
                    <a:ext uri="{9D8B030D-6E8A-4147-A177-3AD203B41FA5}">
                      <a16:colId xmlns:a16="http://schemas.microsoft.com/office/drawing/2014/main" val="352180674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4800" dirty="0"/>
                        <a:t>Project?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1"/>
                      <a:r>
                        <a:rPr lang="en-US" sz="4800" dirty="0"/>
                        <a:t>Software Fix?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449398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P01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☑️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4904906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P02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/>
                        <a:t>☑️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8363187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P03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/>
                        <a:t>☑️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6914670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P04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/>
                        <a:t>☑️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6870437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…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3463233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P760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/>
                        <a:t>☑️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4215867205"/>
                  </a:ext>
                </a:extLst>
              </a:tr>
            </a:tbl>
          </a:graphicData>
        </a:graphic>
      </p:graphicFrame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D6946CF-4925-C3D8-80EE-7A816A6D0E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www.hillelwayne.com</a:t>
            </a:r>
          </a:p>
        </p:txBody>
      </p:sp>
    </p:spTree>
    <p:extLst>
      <p:ext uri="{BB962C8B-B14F-4D97-AF65-F5344CB8AC3E}">
        <p14:creationId xmlns:p14="http://schemas.microsoft.com/office/powerpoint/2010/main" val="367205825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-up of an airplane&#10;&#10;Description automatically generated with medium confidence">
            <a:extLst>
              <a:ext uri="{FF2B5EF4-FFF2-40B4-BE49-F238E27FC236}">
                <a16:creationId xmlns:a16="http://schemas.microsoft.com/office/drawing/2014/main" id="{28ED741E-C167-4B70-2465-5F2061DF57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0387"/>
            <a:ext cx="12192000" cy="4437225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BD7E7D2-D0EA-0F80-A0A0-05AC5A0547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www.hillelwayne.com</a:t>
            </a:r>
          </a:p>
        </p:txBody>
      </p:sp>
    </p:spTree>
    <p:extLst>
      <p:ext uri="{BB962C8B-B14F-4D97-AF65-F5344CB8AC3E}">
        <p14:creationId xmlns:p14="http://schemas.microsoft.com/office/powerpoint/2010/main" val="53189737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94129AF6-D78E-A6E6-1F2A-B65A6228FFA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697797"/>
              </p:ext>
            </p:extLst>
          </p:nvPr>
        </p:nvGraphicFramePr>
        <p:xfrm>
          <a:off x="1164663" y="538130"/>
          <a:ext cx="9532472" cy="25603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766236">
                  <a:extLst>
                    <a:ext uri="{9D8B030D-6E8A-4147-A177-3AD203B41FA5}">
                      <a16:colId xmlns:a16="http://schemas.microsoft.com/office/drawing/2014/main" val="2660471946"/>
                    </a:ext>
                  </a:extLst>
                </a:gridCol>
                <a:gridCol w="4766236">
                  <a:extLst>
                    <a:ext uri="{9D8B030D-6E8A-4147-A177-3AD203B41FA5}">
                      <a16:colId xmlns:a16="http://schemas.microsoft.com/office/drawing/2014/main" val="3521806748"/>
                    </a:ext>
                  </a:extLst>
                </a:gridCol>
              </a:tblGrid>
              <a:tr h="822655">
                <a:tc>
                  <a:txBody>
                    <a:bodyPr/>
                    <a:lstStyle/>
                    <a:p>
                      <a:r>
                        <a:rPr lang="en-US" sz="4800" dirty="0"/>
                        <a:t>Software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1"/>
                      <a:r>
                        <a:rPr lang="en-US" sz="4800" dirty="0"/>
                        <a:t>Traditional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44939848"/>
                  </a:ext>
                </a:extLst>
              </a:tr>
              <a:tr h="578905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Agile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Waterfall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490490671"/>
                  </a:ext>
                </a:extLst>
              </a:tr>
              <a:tr h="578905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Unpredictable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/>
                        <a:t>Predictable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836318793"/>
                  </a:ext>
                </a:extLst>
              </a:tr>
              <a:tr h="578905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Informal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/>
                        <a:t>Rigorous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691467092"/>
                  </a:ext>
                </a:extLst>
              </a:tr>
            </a:tbl>
          </a:graphicData>
        </a:graphic>
      </p:graphicFrame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068BF09-4797-1254-EEB7-137C70A485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www.hillelwayne.com</a:t>
            </a:r>
          </a:p>
        </p:txBody>
      </p:sp>
    </p:spTree>
    <p:extLst>
      <p:ext uri="{BB962C8B-B14F-4D97-AF65-F5344CB8AC3E}">
        <p14:creationId xmlns:p14="http://schemas.microsoft.com/office/powerpoint/2010/main" val="10939232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F101518-F5DE-982F-0C45-15CCA98FF6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2650" y="1847850"/>
            <a:ext cx="7886700" cy="31623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706F145-8E90-9174-F94B-28BEF632360B}"/>
              </a:ext>
            </a:extLst>
          </p:cNvPr>
          <p:cNvSpPr/>
          <p:nvPr/>
        </p:nvSpPr>
        <p:spPr>
          <a:xfrm>
            <a:off x="2091018" y="1847850"/>
            <a:ext cx="927847" cy="32620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27615BE-808F-256C-CAA1-92655D4B4D63}"/>
              </a:ext>
            </a:extLst>
          </p:cNvPr>
          <p:cNvSpPr/>
          <p:nvPr/>
        </p:nvSpPr>
        <p:spPr>
          <a:xfrm>
            <a:off x="3080497" y="2037230"/>
            <a:ext cx="2642347" cy="28911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452F01A-D409-4CA0-139A-DA358366B177}"/>
              </a:ext>
            </a:extLst>
          </p:cNvPr>
          <p:cNvSpPr/>
          <p:nvPr/>
        </p:nvSpPr>
        <p:spPr>
          <a:xfrm>
            <a:off x="3080497" y="3859307"/>
            <a:ext cx="2642347" cy="28911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4C72B85-C4D8-168E-DD5B-E8174EDB88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www.hillelwayne.com</a:t>
            </a:r>
          </a:p>
        </p:txBody>
      </p:sp>
    </p:spTree>
    <p:extLst>
      <p:ext uri="{BB962C8B-B14F-4D97-AF65-F5344CB8AC3E}">
        <p14:creationId xmlns:p14="http://schemas.microsoft.com/office/powerpoint/2010/main" val="315725441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94129AF6-D78E-A6E6-1F2A-B65A6228FFA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9279170"/>
              </p:ext>
            </p:extLst>
          </p:nvPr>
        </p:nvGraphicFramePr>
        <p:xfrm>
          <a:off x="1164663" y="538130"/>
          <a:ext cx="9532472" cy="25603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766236">
                  <a:extLst>
                    <a:ext uri="{9D8B030D-6E8A-4147-A177-3AD203B41FA5}">
                      <a16:colId xmlns:a16="http://schemas.microsoft.com/office/drawing/2014/main" val="2660471946"/>
                    </a:ext>
                  </a:extLst>
                </a:gridCol>
                <a:gridCol w="4766236">
                  <a:extLst>
                    <a:ext uri="{9D8B030D-6E8A-4147-A177-3AD203B41FA5}">
                      <a16:colId xmlns:a16="http://schemas.microsoft.com/office/drawing/2014/main" val="3521806748"/>
                    </a:ext>
                  </a:extLst>
                </a:gridCol>
              </a:tblGrid>
              <a:tr h="822655">
                <a:tc>
                  <a:txBody>
                    <a:bodyPr/>
                    <a:lstStyle/>
                    <a:p>
                      <a:r>
                        <a:rPr lang="en-US" sz="4800" dirty="0"/>
                        <a:t>Software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1"/>
                      <a:r>
                        <a:rPr lang="en-US" sz="4800" dirty="0"/>
                        <a:t>Traditional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44939848"/>
                  </a:ext>
                </a:extLst>
              </a:tr>
              <a:tr h="578905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Iterative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Iterative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490490671"/>
                  </a:ext>
                </a:extLst>
              </a:tr>
              <a:tr h="578905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Unpredictable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/>
                        <a:t>Unpredictable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836318793"/>
                  </a:ext>
                </a:extLst>
              </a:tr>
              <a:tr h="578905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Informal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/>
                        <a:t>(sometimes) Informal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691467092"/>
                  </a:ext>
                </a:extLst>
              </a:tr>
            </a:tbl>
          </a:graphicData>
        </a:graphic>
      </p:graphicFrame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7ADC8C8-D9E5-BB29-E76A-5E71993021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www.hillelwayne.com</a:t>
            </a:r>
          </a:p>
        </p:txBody>
      </p:sp>
    </p:spTree>
    <p:extLst>
      <p:ext uri="{BB962C8B-B14F-4D97-AF65-F5344CB8AC3E}">
        <p14:creationId xmlns:p14="http://schemas.microsoft.com/office/powerpoint/2010/main" val="29367502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AECFDAA-524D-4DD1-98ED-EAB004BA4AC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What's Different?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79EE76DB-B1ED-4E12-A67D-B55810CB8D3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  <a:p>
            <a:pPr marL="457189" indent="-457189"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272531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AECFDAA-524D-4DD1-98ED-EAB004BA4AC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What's Different?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79EE76DB-B1ED-4E12-A67D-B55810CB8D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29453" y="3602037"/>
            <a:ext cx="5838548" cy="1655763"/>
          </a:xfrm>
        </p:spPr>
        <p:txBody>
          <a:bodyPr/>
          <a:lstStyle/>
          <a:p>
            <a:pPr marL="457189" indent="-457189" algn="l">
              <a:buAutoNum type="arabicPeriod"/>
            </a:pPr>
            <a:r>
              <a:rPr lang="en-US" dirty="0"/>
              <a:t>Velocity</a:t>
            </a:r>
          </a:p>
        </p:txBody>
      </p:sp>
    </p:spTree>
    <p:extLst>
      <p:ext uri="{BB962C8B-B14F-4D97-AF65-F5344CB8AC3E}">
        <p14:creationId xmlns:p14="http://schemas.microsoft.com/office/powerpoint/2010/main" val="1833727998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AECFDAA-524D-4DD1-98ED-EAB004BA4AC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What's Different?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79EE76DB-B1ED-4E12-A67D-B55810CB8D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29453" y="3602037"/>
            <a:ext cx="5838548" cy="1655763"/>
          </a:xfrm>
        </p:spPr>
        <p:txBody>
          <a:bodyPr/>
          <a:lstStyle/>
          <a:p>
            <a:pPr marL="457189" indent="-457189" algn="l">
              <a:buAutoNum type="arabicPeriod"/>
            </a:pPr>
            <a:r>
              <a:rPr lang="en-US" dirty="0"/>
              <a:t>Velocity</a:t>
            </a:r>
          </a:p>
          <a:p>
            <a:pPr marL="457189" indent="-457189" algn="l">
              <a:buAutoNum type="arabicPeriod"/>
            </a:pPr>
            <a:r>
              <a:rPr lang="en-US"/>
              <a:t>Constraints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0295023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F52E03D-1EFE-4FBA-8502-997A4EDB25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0650" y="1897247"/>
            <a:ext cx="7389991" cy="280791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45F898A-B9DC-4499-AF8E-261B957554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-159412"/>
            <a:ext cx="4554607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D94FDB5-09B3-E22F-1BFE-E18B56AC4D2A}"/>
              </a:ext>
            </a:extLst>
          </p:cNvPr>
          <p:cNvSpPr/>
          <p:nvPr/>
        </p:nvSpPr>
        <p:spPr>
          <a:xfrm>
            <a:off x="5567082" y="2662518"/>
            <a:ext cx="6441142" cy="228600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1A25AE7-C6BB-550A-F2E7-DDD719170520}"/>
              </a:ext>
            </a:extLst>
          </p:cNvPr>
          <p:cNvSpPr/>
          <p:nvPr/>
        </p:nvSpPr>
        <p:spPr>
          <a:xfrm>
            <a:off x="4760258" y="2918012"/>
            <a:ext cx="7187454" cy="228600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472DC1-B6E8-E353-A414-A4B53413D4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www.hillelwayne.com</a:t>
            </a:r>
          </a:p>
        </p:txBody>
      </p:sp>
    </p:spTree>
    <p:extLst>
      <p:ext uri="{BB962C8B-B14F-4D97-AF65-F5344CB8AC3E}">
        <p14:creationId xmlns:p14="http://schemas.microsoft.com/office/powerpoint/2010/main" val="3929540966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 descr="Processor outline">
            <a:extLst>
              <a:ext uri="{FF2B5EF4-FFF2-40B4-BE49-F238E27FC236}">
                <a16:creationId xmlns:a16="http://schemas.microsoft.com/office/drawing/2014/main" id="{38AC8C61-8877-F2C1-06CD-C5D474BF92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67007" y="121349"/>
            <a:ext cx="6457985" cy="645798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D95CB2A-D60D-EC8E-3B94-493DBB31155A}"/>
              </a:ext>
            </a:extLst>
          </p:cNvPr>
          <p:cNvSpPr/>
          <p:nvPr/>
        </p:nvSpPr>
        <p:spPr>
          <a:xfrm>
            <a:off x="5362340" y="2446225"/>
            <a:ext cx="47000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0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7008A5C-B48C-4229-FA47-718D7876780C}"/>
              </a:ext>
            </a:extLst>
          </p:cNvPr>
          <p:cNvSpPr/>
          <p:nvPr/>
        </p:nvSpPr>
        <p:spPr>
          <a:xfrm>
            <a:off x="6359661" y="2446225"/>
            <a:ext cx="47000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0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C0E59DC-4FDA-FB8A-E509-CFCF1212644B}"/>
              </a:ext>
            </a:extLst>
          </p:cNvPr>
          <p:cNvSpPr/>
          <p:nvPr/>
        </p:nvSpPr>
        <p:spPr>
          <a:xfrm>
            <a:off x="5362340" y="3271970"/>
            <a:ext cx="47000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0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FAB91CC-C181-F002-20AF-AB09220CD215}"/>
              </a:ext>
            </a:extLst>
          </p:cNvPr>
          <p:cNvSpPr/>
          <p:nvPr/>
        </p:nvSpPr>
        <p:spPr>
          <a:xfrm>
            <a:off x="6359661" y="3271971"/>
            <a:ext cx="47000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</a:t>
            </a:r>
            <a:endParaRPr lang="en-US" sz="4400" b="0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303AA72-4D2B-7F9D-6B49-DD60CCE54F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www.hillelwayne.com</a:t>
            </a:r>
          </a:p>
        </p:txBody>
      </p:sp>
    </p:spTree>
    <p:extLst>
      <p:ext uri="{BB962C8B-B14F-4D97-AF65-F5344CB8AC3E}">
        <p14:creationId xmlns:p14="http://schemas.microsoft.com/office/powerpoint/2010/main" val="2502503376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AECFDAA-524D-4DD1-98ED-EAB004BA4AC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What's Different?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79EE76DB-B1ED-4E12-A67D-B55810CB8D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29453" y="3602037"/>
            <a:ext cx="5838548" cy="1655763"/>
          </a:xfrm>
        </p:spPr>
        <p:txBody>
          <a:bodyPr/>
          <a:lstStyle/>
          <a:p>
            <a:pPr marL="457189" indent="-457189" algn="l">
              <a:buAutoNum type="arabicPeriod"/>
            </a:pPr>
            <a:r>
              <a:rPr lang="en-US" dirty="0"/>
              <a:t>Velocity</a:t>
            </a:r>
          </a:p>
          <a:p>
            <a:pPr marL="457189" indent="-457189" algn="l">
              <a:buAutoNum type="arabicPeriod"/>
            </a:pPr>
            <a:r>
              <a:rPr lang="en-US" dirty="0"/>
              <a:t>Constraints</a:t>
            </a:r>
          </a:p>
          <a:p>
            <a:pPr marL="457189" indent="-457189" algn="l">
              <a:buAutoNum type="arabicPeriod"/>
            </a:pPr>
            <a:r>
              <a:rPr lang="en-US" dirty="0"/>
              <a:t>Consistency</a:t>
            </a:r>
          </a:p>
        </p:txBody>
      </p:sp>
    </p:spTree>
    <p:extLst>
      <p:ext uri="{BB962C8B-B14F-4D97-AF65-F5344CB8AC3E}">
        <p14:creationId xmlns:p14="http://schemas.microsoft.com/office/powerpoint/2010/main" val="3094016361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2AFF55-9D86-45FF-B2A8-205025207E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EE0F97-676B-424A-A0AB-4E8D57D578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latin typeface="Consolas" panose="020B0609020204030204" pitchFamily="49" charset="0"/>
              </a:rPr>
              <a:t>def sort(l):</a:t>
            </a:r>
          </a:p>
          <a:p>
            <a:pPr marL="0" indent="0">
              <a:buNone/>
            </a:pPr>
            <a:r>
              <a:rPr lang="en-US" dirty="0">
                <a:latin typeface="Consolas" panose="020B0609020204030204" pitchFamily="49" charset="0"/>
              </a:rPr>
              <a:t>    if l == []:</a:t>
            </a:r>
          </a:p>
          <a:p>
            <a:pPr marL="0" indent="0">
              <a:buNone/>
            </a:pPr>
            <a:r>
              <a:rPr lang="en-US" dirty="0">
                <a:latin typeface="Consolas" panose="020B0609020204030204" pitchFamily="49" charset="0"/>
              </a:rPr>
              <a:t>        return l</a:t>
            </a:r>
          </a:p>
          <a:p>
            <a:pPr marL="0" indent="0">
              <a:buNone/>
            </a:pPr>
            <a:r>
              <a:rPr lang="en-US" dirty="0">
                <a:latin typeface="Consolas" panose="020B0609020204030204" pitchFamily="49" charset="0"/>
              </a:rPr>
              <a:t>    lo = [x for x in l if x &lt; l[0]]</a:t>
            </a:r>
          </a:p>
          <a:p>
            <a:pPr marL="0" indent="0">
              <a:buNone/>
            </a:pPr>
            <a:r>
              <a:rPr lang="en-US" dirty="0">
                <a:latin typeface="Consolas" panose="020B0609020204030204" pitchFamily="49" charset="0"/>
              </a:rPr>
              <a:t>    fs = [x for x in l if x == l[0]]</a:t>
            </a:r>
          </a:p>
          <a:p>
            <a:pPr marL="0" indent="0">
              <a:buNone/>
            </a:pPr>
            <a:r>
              <a:rPr lang="en-US" dirty="0">
                <a:latin typeface="Consolas" panose="020B0609020204030204" pitchFamily="49" charset="0"/>
              </a:rPr>
              <a:t>    hi = [x for x in l if x &gt; l[0]]</a:t>
            </a:r>
          </a:p>
          <a:p>
            <a:pPr marL="0" indent="0">
              <a:buNone/>
            </a:pPr>
            <a:r>
              <a:rPr lang="en-US" dirty="0">
                <a:latin typeface="Consolas" panose="020B0609020204030204" pitchFamily="49" charset="0"/>
              </a:rPr>
              <a:t>    return sort(lo) + fs + sort(hi)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D0C2B5A-2DAA-7D69-DFED-167C882483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www.hillelwayne.com</a:t>
            </a:r>
          </a:p>
        </p:txBody>
      </p:sp>
    </p:spTree>
    <p:extLst>
      <p:ext uri="{BB962C8B-B14F-4D97-AF65-F5344CB8AC3E}">
        <p14:creationId xmlns:p14="http://schemas.microsoft.com/office/powerpoint/2010/main" val="1425636598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0D06A4A-FAA5-1AC5-3A94-FD6998C3F6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4495"/>
            <a:ext cx="12192000" cy="642901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9252408-B54D-2D87-0577-FF0FDA8FB9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www.hillelwayne.com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11F27AE-8EA8-1DC1-84E8-E322701ECB27}"/>
              </a:ext>
            </a:extLst>
          </p:cNvPr>
          <p:cNvSpPr/>
          <p:nvPr/>
        </p:nvSpPr>
        <p:spPr>
          <a:xfrm>
            <a:off x="3709555" y="6356351"/>
            <a:ext cx="1496290" cy="287154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683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 descr="Man with solid fill">
            <a:extLst>
              <a:ext uri="{FF2B5EF4-FFF2-40B4-BE49-F238E27FC236}">
                <a16:creationId xmlns:a16="http://schemas.microsoft.com/office/drawing/2014/main" id="{62F777E8-8FF5-C701-A045-F787D1CDA9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639573" y="4149432"/>
            <a:ext cx="2003176" cy="2003176"/>
          </a:xfrm>
        </p:spPr>
      </p:pic>
      <p:sp>
        <p:nvSpPr>
          <p:cNvPr id="4" name="Rectangle: Beveled 3">
            <a:extLst>
              <a:ext uri="{FF2B5EF4-FFF2-40B4-BE49-F238E27FC236}">
                <a16:creationId xmlns:a16="http://schemas.microsoft.com/office/drawing/2014/main" id="{FAC4C718-AE17-728F-EB58-0E57E354C405}"/>
              </a:ext>
            </a:extLst>
          </p:cNvPr>
          <p:cNvSpPr/>
          <p:nvPr/>
        </p:nvSpPr>
        <p:spPr>
          <a:xfrm>
            <a:off x="1790236" y="2171608"/>
            <a:ext cx="756192" cy="693176"/>
          </a:xfrm>
          <a:prstGeom prst="bevel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Beveled 4">
            <a:extLst>
              <a:ext uri="{FF2B5EF4-FFF2-40B4-BE49-F238E27FC236}">
                <a16:creationId xmlns:a16="http://schemas.microsoft.com/office/drawing/2014/main" id="{981DBFD5-D5E3-7A86-5725-3FDBB857FE63}"/>
              </a:ext>
            </a:extLst>
          </p:cNvPr>
          <p:cNvSpPr/>
          <p:nvPr/>
        </p:nvSpPr>
        <p:spPr>
          <a:xfrm>
            <a:off x="5395452" y="2145274"/>
            <a:ext cx="756192" cy="693176"/>
          </a:xfrm>
          <a:prstGeom prst="bevel">
            <a:avLst>
              <a:gd name="adj" fmla="val 6715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Beveled 6">
            <a:extLst>
              <a:ext uri="{FF2B5EF4-FFF2-40B4-BE49-F238E27FC236}">
                <a16:creationId xmlns:a16="http://schemas.microsoft.com/office/drawing/2014/main" id="{9067DFE4-F0CC-4CF5-1ECF-925A45A73B5D}"/>
              </a:ext>
            </a:extLst>
          </p:cNvPr>
          <p:cNvSpPr/>
          <p:nvPr/>
        </p:nvSpPr>
        <p:spPr>
          <a:xfrm>
            <a:off x="6924081" y="1978128"/>
            <a:ext cx="756192" cy="847851"/>
          </a:xfrm>
          <a:prstGeom prst="bevel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Beveled 7">
            <a:extLst>
              <a:ext uri="{FF2B5EF4-FFF2-40B4-BE49-F238E27FC236}">
                <a16:creationId xmlns:a16="http://schemas.microsoft.com/office/drawing/2014/main" id="{E7F0863D-5C6A-0F1B-1E4E-584E149DE139}"/>
              </a:ext>
            </a:extLst>
          </p:cNvPr>
          <p:cNvSpPr/>
          <p:nvPr/>
        </p:nvSpPr>
        <p:spPr>
          <a:xfrm>
            <a:off x="8452710" y="2055465"/>
            <a:ext cx="756192" cy="693176"/>
          </a:xfrm>
          <a:prstGeom prst="bevel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hought Bubble: Cloud 14">
            <a:extLst>
              <a:ext uri="{FF2B5EF4-FFF2-40B4-BE49-F238E27FC236}">
                <a16:creationId xmlns:a16="http://schemas.microsoft.com/office/drawing/2014/main" id="{F5302391-B067-7284-2479-F8EA14F731C6}"/>
              </a:ext>
            </a:extLst>
          </p:cNvPr>
          <p:cNvSpPr/>
          <p:nvPr/>
        </p:nvSpPr>
        <p:spPr>
          <a:xfrm>
            <a:off x="777949" y="1644156"/>
            <a:ext cx="2780767" cy="1812100"/>
          </a:xfrm>
          <a:prstGeom prst="cloudCallout">
            <a:avLst>
              <a:gd name="adj1" fmla="val 39131"/>
              <a:gd name="adj2" fmla="val 81051"/>
            </a:avLst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Graphic 16" descr="Close outline">
            <a:extLst>
              <a:ext uri="{FF2B5EF4-FFF2-40B4-BE49-F238E27FC236}">
                <a16:creationId xmlns:a16="http://schemas.microsoft.com/office/drawing/2014/main" id="{189AA0B4-7663-BBFB-B879-50F7446F88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316348" y="2972162"/>
            <a:ext cx="914400" cy="914400"/>
          </a:xfrm>
          <a:prstGeom prst="rect">
            <a:avLst/>
          </a:prstGeom>
        </p:spPr>
      </p:pic>
      <p:pic>
        <p:nvPicPr>
          <p:cNvPr id="19" name="Graphic 18" descr="Checkmark outline">
            <a:extLst>
              <a:ext uri="{FF2B5EF4-FFF2-40B4-BE49-F238E27FC236}">
                <a16:creationId xmlns:a16="http://schemas.microsoft.com/office/drawing/2014/main" id="{10631B22-9B79-8678-97C8-F151C3B9F54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373606" y="2958715"/>
            <a:ext cx="914400" cy="914400"/>
          </a:xfrm>
          <a:prstGeom prst="rect">
            <a:avLst/>
          </a:prstGeom>
        </p:spPr>
      </p:pic>
      <p:pic>
        <p:nvPicPr>
          <p:cNvPr id="20" name="Graphic 19" descr="Close outline">
            <a:extLst>
              <a:ext uri="{FF2B5EF4-FFF2-40B4-BE49-F238E27FC236}">
                <a16:creationId xmlns:a16="http://schemas.microsoft.com/office/drawing/2014/main" id="{22E004C9-DB1B-6F02-7979-304A90B89A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844977" y="2958715"/>
            <a:ext cx="914400" cy="91440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95C160D-BDD2-2374-6D35-0E87ABE2D7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www.hillelwayne.com</a:t>
            </a:r>
          </a:p>
        </p:txBody>
      </p:sp>
    </p:spTree>
    <p:extLst>
      <p:ext uri="{BB962C8B-B14F-4D97-AF65-F5344CB8AC3E}">
        <p14:creationId xmlns:p14="http://schemas.microsoft.com/office/powerpoint/2010/main" val="1014500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 descr="Man with solid fill">
            <a:extLst>
              <a:ext uri="{FF2B5EF4-FFF2-40B4-BE49-F238E27FC236}">
                <a16:creationId xmlns:a16="http://schemas.microsoft.com/office/drawing/2014/main" id="{2291B2EF-4D4C-8562-C6FF-AA98F4A497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70270" y="3809382"/>
            <a:ext cx="2082364" cy="2082364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CE46F61E-2042-8F29-94CB-E8D9F2D5CD62}"/>
              </a:ext>
            </a:extLst>
          </p:cNvPr>
          <p:cNvGrpSpPr/>
          <p:nvPr/>
        </p:nvGrpSpPr>
        <p:grpSpPr>
          <a:xfrm>
            <a:off x="9206796" y="3414032"/>
            <a:ext cx="2082364" cy="2477714"/>
            <a:chOff x="10109637" y="3609975"/>
            <a:chExt cx="2082364" cy="2477714"/>
          </a:xfrm>
        </p:grpSpPr>
        <p:pic>
          <p:nvPicPr>
            <p:cNvPr id="10" name="Graphic 9" descr="Man with solid fill">
              <a:extLst>
                <a:ext uri="{FF2B5EF4-FFF2-40B4-BE49-F238E27FC236}">
                  <a16:creationId xmlns:a16="http://schemas.microsoft.com/office/drawing/2014/main" id="{9992C328-61BE-5579-CBB9-2F01D281B83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109637" y="4005325"/>
              <a:ext cx="2082364" cy="2082364"/>
            </a:xfrm>
            <a:prstGeom prst="rect">
              <a:avLst/>
            </a:prstGeom>
          </p:spPr>
        </p:pic>
        <p:pic>
          <p:nvPicPr>
            <p:cNvPr id="11" name="Picture 10" descr="A cartoon of a person's face&#10;&#10;Description automatically generated with medium confidence">
              <a:extLst>
                <a:ext uri="{FF2B5EF4-FFF2-40B4-BE49-F238E27FC236}">
                  <a16:creationId xmlns:a16="http://schemas.microsoft.com/office/drawing/2014/main" id="{476278E0-3720-94D6-3EEF-57F12B0A5AB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09713" y="3609975"/>
              <a:ext cx="890900" cy="890900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CBA078E-9720-5029-C13A-2F2D51860520}"/>
              </a:ext>
            </a:extLst>
          </p:cNvPr>
          <p:cNvGrpSpPr/>
          <p:nvPr/>
        </p:nvGrpSpPr>
        <p:grpSpPr>
          <a:xfrm>
            <a:off x="5527774" y="719593"/>
            <a:ext cx="3603879" cy="2837379"/>
            <a:chOff x="4294060" y="690565"/>
            <a:chExt cx="3603879" cy="2837379"/>
          </a:xfrm>
        </p:grpSpPr>
        <p:pic>
          <p:nvPicPr>
            <p:cNvPr id="6" name="Graphic 5" descr="Bridge scene outline">
              <a:extLst>
                <a:ext uri="{FF2B5EF4-FFF2-40B4-BE49-F238E27FC236}">
                  <a16:creationId xmlns:a16="http://schemas.microsoft.com/office/drawing/2014/main" id="{58DF582A-C869-B11A-5D29-37689FB3C09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054818" y="804865"/>
              <a:ext cx="2082364" cy="2082364"/>
            </a:xfrm>
            <a:prstGeom prst="rect">
              <a:avLst/>
            </a:prstGeom>
          </p:spPr>
        </p:pic>
        <p:sp>
          <p:nvSpPr>
            <p:cNvPr id="12" name="Cloud 11">
              <a:extLst>
                <a:ext uri="{FF2B5EF4-FFF2-40B4-BE49-F238E27FC236}">
                  <a16:creationId xmlns:a16="http://schemas.microsoft.com/office/drawing/2014/main" id="{7FFC8BDE-6C58-C023-0D0C-084D4ECE369D}"/>
                </a:ext>
              </a:extLst>
            </p:cNvPr>
            <p:cNvSpPr/>
            <p:nvPr/>
          </p:nvSpPr>
          <p:spPr>
            <a:xfrm>
              <a:off x="4294060" y="690565"/>
              <a:ext cx="3603879" cy="2837379"/>
            </a:xfrm>
            <a:prstGeom prst="cloud">
              <a:avLst/>
            </a:prstGeom>
            <a:noFill/>
            <a:ln w="9525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Flowchart: Connector 13">
            <a:extLst>
              <a:ext uri="{FF2B5EF4-FFF2-40B4-BE49-F238E27FC236}">
                <a16:creationId xmlns:a16="http://schemas.microsoft.com/office/drawing/2014/main" id="{2349B662-9B6B-C5C2-6F4C-4993AA92F61C}"/>
              </a:ext>
            </a:extLst>
          </p:cNvPr>
          <p:cNvSpPr/>
          <p:nvPr/>
        </p:nvSpPr>
        <p:spPr>
          <a:xfrm>
            <a:off x="4843034" y="3646801"/>
            <a:ext cx="162580" cy="162580"/>
          </a:xfrm>
          <a:prstGeom prst="flowChartConnector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lowchart: Connector 14">
            <a:extLst>
              <a:ext uri="{FF2B5EF4-FFF2-40B4-BE49-F238E27FC236}">
                <a16:creationId xmlns:a16="http://schemas.microsoft.com/office/drawing/2014/main" id="{DA3D0CDA-B0FA-C984-7558-0CED69EB0187}"/>
              </a:ext>
            </a:extLst>
          </p:cNvPr>
          <p:cNvSpPr/>
          <p:nvPr/>
        </p:nvSpPr>
        <p:spPr>
          <a:xfrm>
            <a:off x="5067865" y="3375547"/>
            <a:ext cx="319743" cy="319743"/>
          </a:xfrm>
          <a:prstGeom prst="flowChartConnector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lowchart: Connector 15">
            <a:extLst>
              <a:ext uri="{FF2B5EF4-FFF2-40B4-BE49-F238E27FC236}">
                <a16:creationId xmlns:a16="http://schemas.microsoft.com/office/drawing/2014/main" id="{D52D1FF1-704A-36BB-1995-CB92E7EB510C}"/>
              </a:ext>
            </a:extLst>
          </p:cNvPr>
          <p:cNvSpPr/>
          <p:nvPr/>
        </p:nvSpPr>
        <p:spPr>
          <a:xfrm>
            <a:off x="5415190" y="3000828"/>
            <a:ext cx="474524" cy="474524"/>
          </a:xfrm>
          <a:prstGeom prst="flowChartConnector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lowchart: Connector 18">
            <a:extLst>
              <a:ext uri="{FF2B5EF4-FFF2-40B4-BE49-F238E27FC236}">
                <a16:creationId xmlns:a16="http://schemas.microsoft.com/office/drawing/2014/main" id="{1A8AA3B5-E1AC-6EFE-F173-293D77565B0A}"/>
              </a:ext>
            </a:extLst>
          </p:cNvPr>
          <p:cNvSpPr/>
          <p:nvPr/>
        </p:nvSpPr>
        <p:spPr>
          <a:xfrm flipH="1">
            <a:off x="9642195" y="3699724"/>
            <a:ext cx="162580" cy="162580"/>
          </a:xfrm>
          <a:prstGeom prst="flowChartConnector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u="sng"/>
          </a:p>
        </p:txBody>
      </p:sp>
      <p:sp>
        <p:nvSpPr>
          <p:cNvPr id="20" name="Flowchart: Connector 19">
            <a:extLst>
              <a:ext uri="{FF2B5EF4-FFF2-40B4-BE49-F238E27FC236}">
                <a16:creationId xmlns:a16="http://schemas.microsoft.com/office/drawing/2014/main" id="{35B9891A-9FDD-55AF-A6B5-961D9D59453A}"/>
              </a:ext>
            </a:extLst>
          </p:cNvPr>
          <p:cNvSpPr/>
          <p:nvPr/>
        </p:nvSpPr>
        <p:spPr>
          <a:xfrm flipH="1">
            <a:off x="9260201" y="3428470"/>
            <a:ext cx="319743" cy="319743"/>
          </a:xfrm>
          <a:prstGeom prst="flowChartConnector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u="sng"/>
          </a:p>
        </p:txBody>
      </p:sp>
      <p:sp>
        <p:nvSpPr>
          <p:cNvPr id="21" name="Flowchart: Connector 20">
            <a:extLst>
              <a:ext uri="{FF2B5EF4-FFF2-40B4-BE49-F238E27FC236}">
                <a16:creationId xmlns:a16="http://schemas.microsoft.com/office/drawing/2014/main" id="{D221FDBE-A25F-4596-ACC4-CEEF80946FFD}"/>
              </a:ext>
            </a:extLst>
          </p:cNvPr>
          <p:cNvSpPr/>
          <p:nvPr/>
        </p:nvSpPr>
        <p:spPr>
          <a:xfrm flipH="1">
            <a:off x="8758095" y="3053751"/>
            <a:ext cx="474524" cy="474524"/>
          </a:xfrm>
          <a:prstGeom prst="flowChartConnector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u="sng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5C47972D-CF65-9242-7B28-D55D664268B2}"/>
              </a:ext>
            </a:extLst>
          </p:cNvPr>
          <p:cNvGrpSpPr/>
          <p:nvPr/>
        </p:nvGrpSpPr>
        <p:grpSpPr>
          <a:xfrm>
            <a:off x="12472870" y="3346519"/>
            <a:ext cx="2910337" cy="2910337"/>
            <a:chOff x="9548362" y="2057399"/>
            <a:chExt cx="2910337" cy="2910337"/>
          </a:xfrm>
        </p:grpSpPr>
        <p:pic>
          <p:nvPicPr>
            <p:cNvPr id="25" name="Graphic 24" descr="Television outline">
              <a:extLst>
                <a:ext uri="{FF2B5EF4-FFF2-40B4-BE49-F238E27FC236}">
                  <a16:creationId xmlns:a16="http://schemas.microsoft.com/office/drawing/2014/main" id="{053A51D0-6CAA-C092-59EF-F0C7C79F062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9548362" y="2057399"/>
              <a:ext cx="2910337" cy="2910337"/>
            </a:xfrm>
            <a:prstGeom prst="rect">
              <a:avLst/>
            </a:prstGeom>
          </p:spPr>
        </p:pic>
        <p:pic>
          <p:nvPicPr>
            <p:cNvPr id="27" name="Graphic 26" descr="Bridge scene outline">
              <a:extLst>
                <a:ext uri="{FF2B5EF4-FFF2-40B4-BE49-F238E27FC236}">
                  <a16:creationId xmlns:a16="http://schemas.microsoft.com/office/drawing/2014/main" id="{1DA5160B-EBA3-3160-2C69-88F0BD85425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0260341" y="2409392"/>
              <a:ext cx="1599340" cy="1599340"/>
            </a:xfrm>
            <a:prstGeom prst="rect">
              <a:avLst/>
            </a:prstGeom>
          </p:spPr>
        </p:pic>
      </p:grp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1A177B2-C6CA-CE8D-7931-DFF6855830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www.hillelwayne.com</a:t>
            </a:r>
          </a:p>
        </p:txBody>
      </p:sp>
    </p:spTree>
    <p:extLst>
      <p:ext uri="{BB962C8B-B14F-4D97-AF65-F5344CB8AC3E}">
        <p14:creationId xmlns:p14="http://schemas.microsoft.com/office/powerpoint/2010/main" val="1733250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9" grpId="0" animBg="1"/>
      <p:bldP spid="20" grpId="0" animBg="1"/>
      <p:bldP spid="21" grpId="0" animBg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94129AF6-D78E-A6E6-1F2A-B65A6228FFA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2082285"/>
              </p:ext>
            </p:extLst>
          </p:nvPr>
        </p:nvGraphicFramePr>
        <p:xfrm>
          <a:off x="1164663" y="538130"/>
          <a:ext cx="9532472" cy="42976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766236">
                  <a:extLst>
                    <a:ext uri="{9D8B030D-6E8A-4147-A177-3AD203B41FA5}">
                      <a16:colId xmlns:a16="http://schemas.microsoft.com/office/drawing/2014/main" val="2660471946"/>
                    </a:ext>
                  </a:extLst>
                </a:gridCol>
                <a:gridCol w="4766236">
                  <a:extLst>
                    <a:ext uri="{9D8B030D-6E8A-4147-A177-3AD203B41FA5}">
                      <a16:colId xmlns:a16="http://schemas.microsoft.com/office/drawing/2014/main" val="3521806748"/>
                    </a:ext>
                  </a:extLst>
                </a:gridCol>
              </a:tblGrid>
              <a:tr h="822655">
                <a:tc>
                  <a:txBody>
                    <a:bodyPr/>
                    <a:lstStyle/>
                    <a:p>
                      <a:r>
                        <a:rPr lang="en-US" sz="4800" dirty="0"/>
                        <a:t>Software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1"/>
                      <a:r>
                        <a:rPr lang="en-US" sz="4800" dirty="0"/>
                        <a:t>Traditional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44939848"/>
                  </a:ext>
                </a:extLst>
              </a:tr>
              <a:tr h="578905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Iterative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Iterative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490490671"/>
                  </a:ext>
                </a:extLst>
              </a:tr>
              <a:tr h="578905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Unpredictable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/>
                        <a:t>Unpredictable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836318793"/>
                  </a:ext>
                </a:extLst>
              </a:tr>
              <a:tr h="578905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Informal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/>
                        <a:t>(sometimes) Informal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691467092"/>
                  </a:ext>
                </a:extLst>
              </a:tr>
              <a:tr h="578905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Rapid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/>
                        <a:t>Slower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993897825"/>
                  </a:ext>
                </a:extLst>
              </a:tr>
              <a:tr h="578905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Consistent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/>
                        <a:t>Inconsistent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86003867"/>
                  </a:ext>
                </a:extLst>
              </a:tr>
              <a:tr h="578905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Unconstrained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/>
                        <a:t>Constrained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467672150"/>
                  </a:ext>
                </a:extLst>
              </a:tr>
            </a:tbl>
          </a:graphicData>
        </a:graphic>
      </p:graphicFrame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F29A33B-B382-99F8-C10C-24D51E745F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www.hillelwayne.com</a:t>
            </a:r>
          </a:p>
        </p:txBody>
      </p:sp>
    </p:spTree>
    <p:extLst>
      <p:ext uri="{BB962C8B-B14F-4D97-AF65-F5344CB8AC3E}">
        <p14:creationId xmlns:p14="http://schemas.microsoft.com/office/powerpoint/2010/main" val="1447253642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484F062-0F69-471A-896B-563A328EDBD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So are we special?</a:t>
            </a:r>
          </a:p>
        </p:txBody>
      </p:sp>
      <p:sp>
        <p:nvSpPr>
          <p:cNvPr id="2" name="Subtitle 1">
            <a:extLst>
              <a:ext uri="{FF2B5EF4-FFF2-40B4-BE49-F238E27FC236}">
                <a16:creationId xmlns:a16="http://schemas.microsoft.com/office/drawing/2014/main" id="{F0CCAB77-F639-AA70-5C9C-BCBB0B806E8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533805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839E3C8-D15C-F8E5-AE49-6A0A41795C4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No.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420F6E46-9B49-A18A-0D9A-07B3B37ABF3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050466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3111A6-E773-4B4A-A1F2-000C10AEBD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/>
              <a:t>What can we learn from each other?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B75649-C89C-47DB-B9E8-E3F39068F36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Quite a lot, actually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25882E4-1684-8670-0196-26366930E4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www.hillelwayne.com</a:t>
            </a:r>
          </a:p>
        </p:txBody>
      </p:sp>
    </p:spTree>
    <p:extLst>
      <p:ext uri="{BB962C8B-B14F-4D97-AF65-F5344CB8AC3E}">
        <p14:creationId xmlns:p14="http://schemas.microsoft.com/office/powerpoint/2010/main" val="922133403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ADE9B7-EBBB-4CE1-80A8-B19E60E2E0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we can learn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C60E30-1085-4711-AF1C-3BBB54716B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Up-front planning time</a:t>
            </a:r>
          </a:p>
          <a:p>
            <a:r>
              <a:rPr lang="en-US" dirty="0"/>
              <a:t>Responsibility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630C7A-A48B-D6B7-0067-DCF838BBDD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www.hillelwayne.com</a:t>
            </a:r>
          </a:p>
        </p:txBody>
      </p:sp>
    </p:spTree>
    <p:extLst>
      <p:ext uri="{BB962C8B-B14F-4D97-AF65-F5344CB8AC3E}">
        <p14:creationId xmlns:p14="http://schemas.microsoft.com/office/powerpoint/2010/main" val="2708655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ext, screenshot, aircraft&#10;&#10;Description automatically generated">
            <a:extLst>
              <a:ext uri="{FF2B5EF4-FFF2-40B4-BE49-F238E27FC236}">
                <a16:creationId xmlns:a16="http://schemas.microsoft.com/office/drawing/2014/main" id="{091A4994-5613-9A4C-AA3D-00580C0099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1107" y="0"/>
            <a:ext cx="4443984" cy="685800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92C1AAE-4873-2EDB-DABB-F78BE0B0C8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www.hillelwayne.com</a:t>
            </a:r>
          </a:p>
        </p:txBody>
      </p:sp>
    </p:spTree>
    <p:extLst>
      <p:ext uri="{BB962C8B-B14F-4D97-AF65-F5344CB8AC3E}">
        <p14:creationId xmlns:p14="http://schemas.microsoft.com/office/powerpoint/2010/main" val="651040156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ook cover with a whale&#10;&#10;Description automatically generated with low confidence">
            <a:extLst>
              <a:ext uri="{FF2B5EF4-FFF2-40B4-BE49-F238E27FC236}">
                <a16:creationId xmlns:a16="http://schemas.microsoft.com/office/drawing/2014/main" id="{DA85FFA9-907C-5C92-AD29-42C79831D5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711" y="365125"/>
            <a:ext cx="4514850" cy="591502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9CDD8EE-3176-5D9A-0F15-E990476271A0}"/>
              </a:ext>
            </a:extLst>
          </p:cNvPr>
          <p:cNvSpPr/>
          <p:nvPr/>
        </p:nvSpPr>
        <p:spPr>
          <a:xfrm>
            <a:off x="5969957" y="809082"/>
            <a:ext cx="6418688" cy="67403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Tag Systems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API Versioning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User Profiles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Subscriptions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5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etc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marL="685800" indent="-685800">
              <a:buFont typeface="Arial" panose="020B0604020202020204" pitchFamily="34" charset="0"/>
              <a:buChar char="•"/>
            </a:pP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marL="685800" indent="-685800">
              <a:buFont typeface="Arial" panose="020B0604020202020204" pitchFamily="34" charset="0"/>
              <a:buChar char="•"/>
            </a:pP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marL="685800" indent="-685800">
              <a:buFont typeface="Arial" panose="020B0604020202020204" pitchFamily="34" charset="0"/>
              <a:buChar char="•"/>
            </a:pP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3BDF0B2-2E6C-1B04-600F-D25156F831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www.hillelwayne.com</a:t>
            </a:r>
          </a:p>
        </p:txBody>
      </p:sp>
    </p:spTree>
    <p:extLst>
      <p:ext uri="{BB962C8B-B14F-4D97-AF65-F5344CB8AC3E}">
        <p14:creationId xmlns:p14="http://schemas.microsoft.com/office/powerpoint/2010/main" val="954482468"/>
      </p:ext>
    </p:extLst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ADE9B7-EBBB-4CE1-80A8-B19E60E2E0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we can teach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C60E30-1085-4711-AF1C-3BBB54716BF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31EAB44-D40C-7437-7D82-F7759B85D5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www.hillelwayne.com</a:t>
            </a:r>
          </a:p>
        </p:txBody>
      </p:sp>
    </p:spTree>
    <p:extLst>
      <p:ext uri="{BB962C8B-B14F-4D97-AF65-F5344CB8AC3E}">
        <p14:creationId xmlns:p14="http://schemas.microsoft.com/office/powerpoint/2010/main" val="1795278566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998AC0F-9E3B-FF34-47B7-A6AB8E86F2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www.hillelwayne.com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3D4A7B5-C64E-4607-4478-3298AA1138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2182FF2-E13F-A9D2-8BDB-0F79E10BAD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15208"/>
            <a:ext cx="12192000" cy="557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684419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id="{F2601EDE-4AA8-473B-B344-C8C536C51FC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Video 2" title="Fireworks at night">
            <a:hlinkClick r:id="" action="ppaction://media"/>
            <a:extLst>
              <a:ext uri="{FF2B5EF4-FFF2-40B4-BE49-F238E27FC236}">
                <a16:creationId xmlns:a16="http://schemas.microsoft.com/office/drawing/2014/main" id="{17BA2A52-0D71-C9CA-1375-DA148D2314B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Video 6" title="Multiple fireworks exploding">
            <a:hlinkClick r:id="" action="ppaction://media"/>
            <a:extLst>
              <a:ext uri="{FF2B5EF4-FFF2-40B4-BE49-F238E27FC236}">
                <a16:creationId xmlns:a16="http://schemas.microsoft.com/office/drawing/2014/main" id="{2AD7CC28-C4B2-491B-5B0B-F29F8799443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3C266D93-E4E1-4A34-A1FE-2BBE86AED36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Version Control</a:t>
            </a:r>
          </a:p>
        </p:txBody>
      </p:sp>
    </p:spTree>
    <p:extLst>
      <p:ext uri="{BB962C8B-B14F-4D97-AF65-F5344CB8AC3E}">
        <p14:creationId xmlns:p14="http://schemas.microsoft.com/office/powerpoint/2010/main" val="2684479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3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99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9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 mute="1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525" row="1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A75FCDDD-4A57-44A9-BAED-8DAEF384C02E}">
  <we:reference id="wa104380862" version="1.5.0.0" store="en-US" storeType="OMEX"/>
  <we:alternateReferences>
    <we:reference id="wa104380862" version="1.5.0.0" store="WA104380862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40701</TotalTime>
  <Words>3394</Words>
  <Application>Microsoft Office PowerPoint</Application>
  <PresentationFormat>Widescreen</PresentationFormat>
  <Paragraphs>573</Paragraphs>
  <Slides>103</Slides>
  <Notes>57</Notes>
  <HiddenSlides>4</HiddenSlides>
  <MMClips>25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103</vt:i4>
      </vt:variant>
    </vt:vector>
  </HeadingPairs>
  <TitlesOfParts>
    <vt:vector size="109" baseType="lpstr">
      <vt:lpstr>Arial</vt:lpstr>
      <vt:lpstr>Calibri</vt:lpstr>
      <vt:lpstr>Calibri Light</vt:lpstr>
      <vt:lpstr>Consolas</vt:lpstr>
      <vt:lpstr>Times New Roman</vt:lpstr>
      <vt:lpstr>Office Theme</vt:lpstr>
      <vt:lpstr>PowerPoint Presentation</vt:lpstr>
      <vt:lpstr>Are we really engineers?</vt:lpstr>
      <vt:lpstr>Is Software Development a Branch of Engineering?</vt:lpstr>
      <vt:lpstr>Why wouldn't Software Development be a Branch of Engineering?</vt:lpstr>
      <vt:lpstr>If builders built houses the way programmers built programs, the first woodpecker to come along would destroy civilization. </vt:lpstr>
      <vt:lpstr>Software development is only like bridge building if you're building a bridge on the planet Jupiter, out of newly invented materials, using construction equipment that didn't exist five years ago.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Let's talk to engineers!</vt:lpstr>
      <vt:lpstr>Crossover: someone who knows both software and "real" engineering.</vt:lpstr>
      <vt:lpstr>PowerPoint Presentation</vt:lpstr>
      <vt:lpstr>Crossover: someone who knows both software and "real" engineering.</vt:lpstr>
      <vt:lpstr>Crossover: someone who worked in both software and "real" engineering.</vt:lpstr>
      <vt:lpstr>PowerPoint Presentation</vt:lpstr>
      <vt:lpstr>PowerPoint Presentation</vt:lpstr>
      <vt:lpstr>PowerPoint Presentation</vt:lpstr>
      <vt:lpstr>I. Are we really engineers?</vt:lpstr>
      <vt:lpstr>What is "engineering"?</vt:lpstr>
      <vt:lpstr>PowerPoint Presentation</vt:lpstr>
      <vt:lpstr>PowerPoint Presentation</vt:lpstr>
      <vt:lpstr>Engineering is:</vt:lpstr>
      <vt:lpstr>a. "Engineering is physical."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Engineering is:</vt:lpstr>
      <vt:lpstr>b. "Engineering is consequential."</vt:lpstr>
      <vt:lpstr>PowerPoint Presentation</vt:lpstr>
      <vt:lpstr>PowerPoint Presentation</vt:lpstr>
      <vt:lpstr>Engineering is:</vt:lpstr>
      <vt:lpstr>c. "Engineering is licensed."</vt:lpstr>
      <vt:lpstr>PowerPoint Presentation</vt:lpstr>
      <vt:lpstr>PowerPoint Presentation</vt:lpstr>
      <vt:lpstr>PowerPoint Presentation</vt:lpstr>
      <vt:lpstr>Engineering is:</vt:lpstr>
      <vt:lpstr>PowerPoint Presentation</vt:lpstr>
      <vt:lpstr>PowerPoint Presentation</vt:lpstr>
      <vt:lpstr>Engineering is:</vt:lpstr>
      <vt:lpstr>PowerPoint Presentation</vt:lpstr>
      <vt:lpstr>PowerPoint Presentation</vt:lpstr>
      <vt:lpstr>PowerPoint Presentation</vt:lpstr>
      <vt:lpstr>II. How is Software Different from Trad?</vt:lpstr>
      <vt:lpstr>Are We Special?</vt:lpstr>
      <vt:lpstr>PowerPoint Presentation</vt:lpstr>
      <vt:lpstr>PowerPoint Presentation</vt:lpstr>
      <vt:lpstr>1. Software is agile</vt:lpstr>
      <vt:lpstr>PowerPoint Presentation</vt:lpstr>
      <vt:lpstr>PowerPoint Presentation</vt:lpstr>
      <vt:lpstr>PowerPoint Presentation</vt:lpstr>
      <vt:lpstr>2. Engineering is predictable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New Austrian Tunneling Method</vt:lpstr>
      <vt:lpstr>PowerPoint Presentation</vt:lpstr>
      <vt:lpstr>3. Engineering is more rigorous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What's Different?</vt:lpstr>
      <vt:lpstr>What's Different?</vt:lpstr>
      <vt:lpstr>What's Different?</vt:lpstr>
      <vt:lpstr>PowerPoint Presentation</vt:lpstr>
      <vt:lpstr>PowerPoint Presentation</vt:lpstr>
      <vt:lpstr>What's Different?</vt:lpstr>
      <vt:lpstr>PowerPoint Presentation</vt:lpstr>
      <vt:lpstr>PowerPoint Presentation</vt:lpstr>
      <vt:lpstr>PowerPoint Presentation</vt:lpstr>
      <vt:lpstr>PowerPoint Presentation</vt:lpstr>
      <vt:lpstr>So are we special?</vt:lpstr>
      <vt:lpstr>No.</vt:lpstr>
      <vt:lpstr>What can we learn from each other?</vt:lpstr>
      <vt:lpstr>What we can learn</vt:lpstr>
      <vt:lpstr>PowerPoint Presentation</vt:lpstr>
      <vt:lpstr>PowerPoint Presentation</vt:lpstr>
      <vt:lpstr>What we can teach</vt:lpstr>
      <vt:lpstr>PowerPoint Presentation</vt:lpstr>
      <vt:lpstr>Version Control</vt:lpstr>
      <vt:lpstr>In Conclusion</vt:lpstr>
      <vt:lpstr>Learn more!</vt:lpstr>
      <vt:lpstr>This was really easy!</vt:lpstr>
      <vt:lpstr>Things I didn't ask about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Are we really engineers?</dc:title>
  <dc:creator>Hillel Wayne</dc:creator>
  <cp:lastModifiedBy>Hillel Wayne</cp:lastModifiedBy>
  <cp:revision>258</cp:revision>
  <dcterms:created xsi:type="dcterms:W3CDTF">2020-06-11T00:27:19Z</dcterms:created>
  <dcterms:modified xsi:type="dcterms:W3CDTF">2023-09-11T02:13:42Z</dcterms:modified>
</cp:coreProperties>
</file>